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476" r:id="rId6"/>
    <p:sldId id="467" r:id="rId7"/>
    <p:sldId id="466" r:id="rId8"/>
    <p:sldId id="469" r:id="rId9"/>
    <p:sldId id="450" r:id="rId10"/>
    <p:sldId id="465" r:id="rId11"/>
    <p:sldId id="478" r:id="rId12"/>
    <p:sldId id="479" r:id="rId13"/>
    <p:sldId id="458" r:id="rId14"/>
    <p:sldId id="462" r:id="rId15"/>
    <p:sldId id="480" r:id="rId16"/>
    <p:sldId id="48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2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0BAB1C-996A-47F3-6729-10B75FCC0EB4}" name="Throude Sindy" initials="TS" userId="S::sindy.throude@idele.fr::6b246d87-8fa7-4b50-b61c-7084967731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300"/>
    <a:srgbClr val="00552C"/>
    <a:srgbClr val="7DC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557" autoAdjust="0"/>
  </p:normalViewPr>
  <p:slideViewPr>
    <p:cSldViewPr snapToGrid="0">
      <p:cViewPr varScale="1">
        <p:scale>
          <a:sx n="111" d="100"/>
          <a:sy n="111" d="100"/>
        </p:scale>
        <p:origin x="558" y="96"/>
      </p:cViewPr>
      <p:guideLst>
        <p:guide orient="horz" pos="2160"/>
        <p:guide pos="422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reau_s\Documents\LIFE\GREEN%20SHEEP\C3_Fermes%20de%20d&#233;monstration\T3_Analyse%20des%20donn&#233;es\FR\1-Analyse%20r&#233;sultats%20enviro\Analyse%20collective_OL_FR_niv1_20240222_syst%20montagn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reau_s\Documents\LIFE\GREEN%20SHEEP\C3_Fermes%20de%20d&#233;monstration\T3_Analyse%20des%20donn&#233;es\FR\1-Analyse%20r&#233;sultats%20enviro\Analyse%20collective_OV_FR_nv1_20240222_syst%20montagn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E55E-4774-8242-1CAA97D57535}"/>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E55E-4774-8242-1CAA97D57535}"/>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E55E-4774-8242-1CAA97D57535}"/>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E55E-4774-8242-1CAA97D57535}"/>
              </c:ext>
            </c:extLst>
          </c:dPt>
          <c:dLbls>
            <c:dLbl>
              <c:idx val="0"/>
              <c:layout>
                <c:manualLayout>
                  <c:x val="-0.16778015010281089"/>
                  <c:y val="8.749143206654665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6253476782922767"/>
                      <c:h val="0.28974234834287194"/>
                    </c:manualLayout>
                  </c15:layout>
                </c:ext>
                <c:ext xmlns:c16="http://schemas.microsoft.com/office/drawing/2014/chart" uri="{C3380CC4-5D6E-409C-BE32-E72D297353CC}">
                  <c16:uniqueId val="{00000001-E55E-4774-8242-1CAA97D57535}"/>
                </c:ext>
              </c:extLst>
            </c:dLbl>
            <c:dLbl>
              <c:idx val="1"/>
              <c:layout>
                <c:manualLayout>
                  <c:x val="-9.1512432066482657E-2"/>
                  <c:y val="-9.972434532956958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4583963691376696"/>
                      <c:h val="0.28974234834287194"/>
                    </c:manualLayout>
                  </c15:layout>
                </c:ext>
                <c:ext xmlns:c16="http://schemas.microsoft.com/office/drawing/2014/chart" uri="{C3380CC4-5D6E-409C-BE32-E72D297353CC}">
                  <c16:uniqueId val="{00000003-E55E-4774-8242-1CAA97D57535}"/>
                </c:ext>
              </c:extLst>
            </c:dLbl>
            <c:dLbl>
              <c:idx val="2"/>
              <c:layout>
                <c:manualLayout>
                  <c:x val="0.19220389969337487"/>
                  <c:y val="-0.11683938064413793"/>
                </c:manualLayout>
              </c:layout>
              <c:tx>
                <c:rich>
                  <a:bodyPr/>
                  <a:lstStyle/>
                  <a:p>
                    <a:r>
                      <a:rPr lang="en-US"/>
                      <a:t>Roquefort</a:t>
                    </a:r>
                    <a:r>
                      <a:rPr lang="en-US" baseline="0"/>
                      <a:t> High stocking rate</a:t>
                    </a:r>
                    <a:r>
                      <a:rPr lang="en-US" baseline="0" dirty="0"/>
                      <a:t>
</a:t>
                    </a:r>
                    <a:fld id="{A190DA1F-3930-497F-864E-C4436B1F15BA}" type="PERCENTAGE">
                      <a:rPr lang="en-US" baseline="0"/>
                      <a:pPr/>
                      <a:t>[POURCENTAGE]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41416435063718665"/>
                      <c:h val="0.25460045633735934"/>
                    </c:manualLayout>
                  </c15:layout>
                  <c15:dlblFieldTable/>
                  <c15:showDataLabelsRange val="0"/>
                </c:ext>
                <c:ext xmlns:c16="http://schemas.microsoft.com/office/drawing/2014/chart" uri="{C3380CC4-5D6E-409C-BE32-E72D297353CC}">
                  <c16:uniqueId val="{00000005-E55E-4774-8242-1CAA97D57535}"/>
                </c:ext>
              </c:extLst>
            </c:dLbl>
            <c:dLbl>
              <c:idx val="3"/>
              <c:layout>
                <c:manualLayout>
                  <c:x val="0.16554887433846638"/>
                  <c:y val="0.1316027048943951"/>
                </c:manualLayout>
              </c:layout>
              <c:tx>
                <c:rich>
                  <a:bodyPr/>
                  <a:lstStyle/>
                  <a:p>
                    <a:r>
                      <a:rPr lang="en-US"/>
                      <a:t>Roquefort</a:t>
                    </a:r>
                  </a:p>
                  <a:p>
                    <a:r>
                      <a:rPr lang="en-US" baseline="0"/>
                      <a:t>Low stocking rate</a:t>
                    </a:r>
                    <a:r>
                      <a:rPr lang="en-US" baseline="0" dirty="0"/>
                      <a:t>
</a:t>
                    </a:r>
                    <a:fld id="{70007F18-8A4F-436C-96D2-6C2D545FDB72}" type="PERCENTAGE">
                      <a:rPr lang="en-US" baseline="0"/>
                      <a:pPr/>
                      <a:t>[POURCENTAGE]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8338582513274491"/>
                      <c:h val="0.42983229564396347"/>
                    </c:manualLayout>
                  </c15:layout>
                  <c15:dlblFieldTable/>
                  <c15:showDataLabelsRange val="0"/>
                </c:ext>
                <c:ext xmlns:c16="http://schemas.microsoft.com/office/drawing/2014/chart" uri="{C3380CC4-5D6E-409C-BE32-E72D297353CC}">
                  <c16:uniqueId val="{00000007-E55E-4774-8242-1CAA97D57535}"/>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fr-FR"/>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Tab_nouv_syst!$A$3:$A$6</c:f>
              <c:strCache>
                <c:ptCount val="4"/>
                <c:pt idx="0">
                  <c:v>PA non transhumants</c:v>
                </c:pt>
                <c:pt idx="1">
                  <c:v>PA transhumants</c:v>
                </c:pt>
                <c:pt idx="2">
                  <c:v>NO extensif</c:v>
                </c:pt>
                <c:pt idx="3">
                  <c:v>NO intensif</c:v>
                </c:pt>
              </c:strCache>
            </c:strRef>
          </c:cat>
          <c:val>
            <c:numRef>
              <c:f>Tab_nouv_syst!$C$3:$C$6</c:f>
              <c:numCache>
                <c:formatCode>General</c:formatCode>
                <c:ptCount val="4"/>
                <c:pt idx="0">
                  <c:v>27</c:v>
                </c:pt>
                <c:pt idx="1">
                  <c:v>31</c:v>
                </c:pt>
                <c:pt idx="2">
                  <c:v>45</c:v>
                </c:pt>
                <c:pt idx="3">
                  <c:v>43</c:v>
                </c:pt>
              </c:numCache>
            </c:numRef>
          </c:val>
          <c:extLst>
            <c:ext xmlns:c16="http://schemas.microsoft.com/office/drawing/2014/chart" uri="{C3380CC4-5D6E-409C-BE32-E72D297353CC}">
              <c16:uniqueId val="{00000008-E55E-4774-8242-1CAA97D57535}"/>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5E36-4EC7-A7FA-D123E540014C}"/>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5E36-4EC7-A7FA-D123E540014C}"/>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5E36-4EC7-A7FA-D123E540014C}"/>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5E36-4EC7-A7FA-D123E540014C}"/>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5E36-4EC7-A7FA-D123E540014C}"/>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5E36-4EC7-A7FA-D123E540014C}"/>
              </c:ext>
            </c:extLst>
          </c:dPt>
          <c:dLbls>
            <c:dLbl>
              <c:idx val="0"/>
              <c:delete val="1"/>
              <c:extLst>
                <c:ext xmlns:c15="http://schemas.microsoft.com/office/drawing/2012/chart" uri="{CE6537A1-D6FC-4f65-9D91-7224C49458BB}"/>
                <c:ext xmlns:c16="http://schemas.microsoft.com/office/drawing/2014/chart" uri="{C3380CC4-5D6E-409C-BE32-E72D297353CC}">
                  <c16:uniqueId val="{00000001-5E36-4EC7-A7FA-D123E540014C}"/>
                </c:ext>
              </c:extLst>
            </c:dLbl>
            <c:dLbl>
              <c:idx val="1"/>
              <c:layout>
                <c:manualLayout>
                  <c:x val="-0.16635774680278706"/>
                  <c:y val="6.3826390695998547E-2"/>
                </c:manualLayout>
              </c:layout>
              <c:tx>
                <c:rich>
                  <a:bodyPr/>
                  <a:lstStyle/>
                  <a:p>
                    <a:r>
                      <a:rPr lang="en-US"/>
                      <a:t>Forages based systems</a:t>
                    </a:r>
                    <a:r>
                      <a:rPr lang="en-US" baseline="0" dirty="0"/>
                      <a:t>
</a:t>
                    </a:r>
                    <a:fld id="{3DCBD273-600C-4C50-9BBF-51195C97B1BE}" type="PERCENTAGE">
                      <a:rPr lang="en-US" baseline="0"/>
                      <a:pPr/>
                      <a:t>[POURCENTAGE]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6377232416990581"/>
                      <c:h val="0.28885591608783556"/>
                    </c:manualLayout>
                  </c15:layout>
                  <c15:dlblFieldTable/>
                  <c15:showDataLabelsRange val="0"/>
                </c:ext>
                <c:ext xmlns:c16="http://schemas.microsoft.com/office/drawing/2014/chart" uri="{C3380CC4-5D6E-409C-BE32-E72D297353CC}">
                  <c16:uniqueId val="{00000003-5E36-4EC7-A7FA-D123E540014C}"/>
                </c:ext>
              </c:extLst>
            </c:dLbl>
            <c:dLbl>
              <c:idx val="2"/>
              <c:tx>
                <c:rich>
                  <a:bodyPr/>
                  <a:lstStyle/>
                  <a:p>
                    <a:r>
                      <a:rPr lang="en-US"/>
                      <a:t>Grasslands</a:t>
                    </a:r>
                    <a:r>
                      <a:rPr lang="en-US" baseline="0"/>
                      <a:t> systems - Barn</a:t>
                    </a:r>
                    <a:r>
                      <a:rPr lang="en-US" baseline="0" dirty="0"/>
                      <a:t>
</a:t>
                    </a:r>
                    <a:fld id="{4D71BF52-E5FE-4D1A-B4CA-3ECCEF7751E3}" type="PERCENTAGE">
                      <a:rPr lang="en-US" baseline="0"/>
                      <a:pPr/>
                      <a:t>[POURCENTAGE]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layout>
                    <c:manualLayout>
                      <c:w val="0.3038578543608742"/>
                      <c:h val="0.28885591608783556"/>
                    </c:manualLayout>
                  </c15:layout>
                  <c15:dlblFieldTable/>
                  <c15:showDataLabelsRange val="0"/>
                </c:ext>
                <c:ext xmlns:c16="http://schemas.microsoft.com/office/drawing/2014/chart" uri="{C3380CC4-5D6E-409C-BE32-E72D297353CC}">
                  <c16:uniqueId val="{00000005-5E36-4EC7-A7FA-D123E540014C}"/>
                </c:ext>
              </c:extLst>
            </c:dLbl>
            <c:dLbl>
              <c:idx val="3"/>
              <c:layout>
                <c:manualLayout>
                  <c:x val="0.20675998667061954"/>
                  <c:y val="-0.1052690313669756"/>
                </c:manualLayout>
              </c:layout>
              <c:tx>
                <c:rich>
                  <a:bodyPr/>
                  <a:lstStyle/>
                  <a:p>
                    <a:r>
                      <a:rPr lang="en-US" dirty="0"/>
                      <a:t>Grassland </a:t>
                    </a:r>
                    <a:r>
                      <a:rPr lang="en-US" baseline="0" dirty="0"/>
                      <a:t>systems - Intermediate
</a:t>
                    </a:r>
                    <a:fld id="{5266F5CF-0E3B-464B-B7EA-5125B33C6D98}" type="PERCENTAGE">
                      <a:rPr lang="en-US" baseline="0"/>
                      <a:pPr/>
                      <a:t>[POURCENTAGE]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35104652063277003"/>
                      <c:h val="0.35868672057969853"/>
                    </c:manualLayout>
                  </c15:layout>
                  <c15:dlblFieldTable/>
                  <c15:showDataLabelsRange val="0"/>
                </c:ext>
                <c:ext xmlns:c16="http://schemas.microsoft.com/office/drawing/2014/chart" uri="{C3380CC4-5D6E-409C-BE32-E72D297353CC}">
                  <c16:uniqueId val="{00000007-5E36-4EC7-A7FA-D123E540014C}"/>
                </c:ext>
              </c:extLst>
            </c:dLbl>
            <c:dLbl>
              <c:idx val="4"/>
              <c:layout>
                <c:manualLayout>
                  <c:x val="0.10673468118609583"/>
                  <c:y val="0.11884770902976555"/>
                </c:manualLayout>
              </c:layout>
              <c:tx>
                <c:rich>
                  <a:bodyPr/>
                  <a:lstStyle/>
                  <a:p>
                    <a:r>
                      <a:rPr lang="en-US" dirty="0"/>
                      <a:t>Grassland systems - Grazing</a:t>
                    </a:r>
                    <a:r>
                      <a:rPr lang="en-US" baseline="0" dirty="0"/>
                      <a:t>
</a:t>
                    </a:r>
                    <a:fld id="{17303E9E-A3E8-4835-A2CA-7CF53EC78ECA}" type="PERCENTAGE">
                      <a:rPr lang="en-US" baseline="0"/>
                      <a:pPr/>
                      <a:t>[POURCENTAGE]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33862845056121849"/>
                      <c:h val="0.28885591608783556"/>
                    </c:manualLayout>
                  </c15:layout>
                  <c15:dlblFieldTable/>
                  <c15:showDataLabelsRange val="0"/>
                </c:ext>
                <c:ext xmlns:c16="http://schemas.microsoft.com/office/drawing/2014/chart" uri="{C3380CC4-5D6E-409C-BE32-E72D297353CC}">
                  <c16:uniqueId val="{00000009-5E36-4EC7-A7FA-D123E540014C}"/>
                </c:ext>
              </c:extLst>
            </c:dLbl>
            <c:dLbl>
              <c:idx val="5"/>
              <c:tx>
                <c:rich>
                  <a:bodyPr/>
                  <a:lstStyle/>
                  <a:p>
                    <a:r>
                      <a:rPr lang="en-US"/>
                      <a:t>Pastoral</a:t>
                    </a:r>
                    <a:r>
                      <a:rPr lang="en-US" baseline="0" dirty="0"/>
                      <a:t>
</a:t>
                    </a:r>
                    <a:fld id="{660E8FF4-5E1A-47BD-B1FE-CB60E4029916}" type="PERCENTAGE">
                      <a:rPr lang="en-US" baseline="0"/>
                      <a:pPr/>
                      <a:t>[POURCENTAGE]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E36-4EC7-A7FA-D123E540014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fr-FR"/>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Tab_nouv_syst!$A$4:$A$9</c:f>
              <c:strCache>
                <c:ptCount val="6"/>
                <c:pt idx="0">
                  <c:v>Inside systems</c:v>
                </c:pt>
                <c:pt idx="1">
                  <c:v>Forages based systems</c:v>
                </c:pt>
                <c:pt idx="2">
                  <c:v>Grassland systems - Barn</c:v>
                </c:pt>
                <c:pt idx="3">
                  <c:v>Grassland systems - Intermediate</c:v>
                </c:pt>
                <c:pt idx="4">
                  <c:v>Grassland systems - Grazing</c:v>
                </c:pt>
                <c:pt idx="5">
                  <c:v>Pastoral</c:v>
                </c:pt>
              </c:strCache>
            </c:strRef>
          </c:cat>
          <c:val>
            <c:numRef>
              <c:f>Tab_nouv_syst!$C$4:$C$9</c:f>
              <c:numCache>
                <c:formatCode>General</c:formatCode>
                <c:ptCount val="6"/>
                <c:pt idx="0">
                  <c:v>4</c:v>
                </c:pt>
                <c:pt idx="1">
                  <c:v>19</c:v>
                </c:pt>
                <c:pt idx="2">
                  <c:v>87</c:v>
                </c:pt>
                <c:pt idx="3">
                  <c:v>86</c:v>
                </c:pt>
                <c:pt idx="4">
                  <c:v>17</c:v>
                </c:pt>
                <c:pt idx="5">
                  <c:v>43</c:v>
                </c:pt>
              </c:numCache>
            </c:numRef>
          </c:val>
          <c:extLst>
            <c:ext xmlns:c16="http://schemas.microsoft.com/office/drawing/2014/chart" uri="{C3380CC4-5D6E-409C-BE32-E72D297353CC}">
              <c16:uniqueId val="{0000000C-5E36-4EC7-A7FA-D123E540014C}"/>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30490275386011"/>
          <c:y val="5.2776985878602169E-2"/>
          <c:w val="0.75618851952685662"/>
          <c:h val="0.67604568975047508"/>
        </c:manualLayout>
      </c:layout>
      <c:barChart>
        <c:barDir val="col"/>
        <c:grouping val="clustered"/>
        <c:varyColors val="0"/>
        <c:ser>
          <c:idx val="0"/>
          <c:order val="0"/>
          <c:tx>
            <c:strRef>
              <c:f>Tab_nouv_syst!$D$1</c:f>
              <c:strCache>
                <c:ptCount val="1"/>
                <c:pt idx="0">
                  <c:v>GHG emissions</c:v>
                </c:pt>
              </c:strCache>
            </c:strRef>
          </c:tx>
          <c:spPr>
            <a:solidFill>
              <a:schemeClr val="accent3"/>
            </a:solidFill>
            <a:ln>
              <a:noFill/>
            </a:ln>
            <a:effectLst/>
          </c:spPr>
          <c:invertIfNegative val="0"/>
          <c:dLbls>
            <c:dLbl>
              <c:idx val="0"/>
              <c:layout>
                <c:manualLayout>
                  <c:x val="1.2181907143748406E-3"/>
                  <c:y val="-3.33821833363258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5F-4A23-A3A2-6321313A945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3"/>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(Graph!$DM$28,Graph!$DM$30:$DM$35)</c:f>
                <c:numCache>
                  <c:formatCode>General</c:formatCode>
                  <c:ptCount val="7"/>
                  <c:pt idx="0">
                    <c:v>33.400607218411338</c:v>
                  </c:pt>
                  <c:pt idx="1">
                    <c:v>10.041091388596051</c:v>
                  </c:pt>
                  <c:pt idx="2">
                    <c:v>16.552079493197169</c:v>
                  </c:pt>
                  <c:pt idx="3">
                    <c:v>36.270917346859946</c:v>
                  </c:pt>
                  <c:pt idx="4">
                    <c:v>47.956109985950292</c:v>
                  </c:pt>
                  <c:pt idx="5">
                    <c:v>27.50089077655489</c:v>
                  </c:pt>
                  <c:pt idx="6">
                    <c:v>22.411155154185714</c:v>
                  </c:pt>
                </c:numCache>
                <c:extLst/>
              </c:numRef>
            </c:plus>
            <c:minus>
              <c:numRef>
                <c:f>(Graph!$DN$28,Graph!$DN$30:$DN$35)</c:f>
                <c:numCache>
                  <c:formatCode>General</c:formatCode>
                  <c:ptCount val="7"/>
                  <c:pt idx="0">
                    <c:v>16.578994509898962</c:v>
                  </c:pt>
                  <c:pt idx="1">
                    <c:v>15.500340453126825</c:v>
                  </c:pt>
                  <c:pt idx="2">
                    <c:v>12.28390058477445</c:v>
                  </c:pt>
                  <c:pt idx="3">
                    <c:v>15.926325766287221</c:v>
                  </c:pt>
                  <c:pt idx="4">
                    <c:v>18.451545369391251</c:v>
                  </c:pt>
                  <c:pt idx="5">
                    <c:v>14.909873861112114</c:v>
                  </c:pt>
                  <c:pt idx="6">
                    <c:v>16.385524078698779</c:v>
                  </c:pt>
                </c:numCache>
                <c:extLst/>
              </c:numRef>
            </c:minus>
            <c:spPr>
              <a:noFill/>
              <a:ln w="9525" cap="flat" cmpd="sng" algn="ctr">
                <a:solidFill>
                  <a:schemeClr val="tx1">
                    <a:lumMod val="65000"/>
                    <a:lumOff val="35000"/>
                  </a:schemeClr>
                </a:solidFill>
                <a:round/>
              </a:ln>
              <a:effectLst/>
            </c:spPr>
          </c:errBars>
          <c:cat>
            <c:strRef>
              <c:f>(Tab_nouv_syst!$A$2,Tab_nouv_syst!$A$4:$A$9)</c:f>
              <c:strCache>
                <c:ptCount val="7"/>
                <c:pt idx="0">
                  <c:v>National average</c:v>
                </c:pt>
                <c:pt idx="1">
                  <c:v>Inside systems</c:v>
                </c:pt>
                <c:pt idx="2">
                  <c:v>Forages based systems</c:v>
                </c:pt>
                <c:pt idx="3">
                  <c:v>Grassland systems - Barn</c:v>
                </c:pt>
                <c:pt idx="4">
                  <c:v>Grassland systems - Intermediate</c:v>
                </c:pt>
                <c:pt idx="5">
                  <c:v>Grassland systems - Grazing</c:v>
                </c:pt>
                <c:pt idx="6">
                  <c:v>Pastoral</c:v>
                </c:pt>
              </c:strCache>
              <c:extLst/>
            </c:strRef>
          </c:cat>
          <c:val>
            <c:numRef>
              <c:f>(Tab_nouv_syst!$D$2,Tab_nouv_syst!$D$4:$D$9)</c:f>
              <c:numCache>
                <c:formatCode>0.0</c:formatCode>
                <c:ptCount val="7"/>
                <c:pt idx="0">
                  <c:v>43.08161290037495</c:v>
                </c:pt>
                <c:pt idx="1">
                  <c:v>36.598814214947062</c:v>
                </c:pt>
                <c:pt idx="2">
                  <c:v>37.242064896007818</c:v>
                </c:pt>
                <c:pt idx="3">
                  <c:v>42.603117496170512</c:v>
                </c:pt>
                <c:pt idx="4">
                  <c:v>45.299016962029398</c:v>
                </c:pt>
                <c:pt idx="5">
                  <c:v>42.608365858386655</c:v>
                </c:pt>
                <c:pt idx="6">
                  <c:v>46.118593061272897</c:v>
                </c:pt>
              </c:numCache>
              <c:extLst/>
            </c:numRef>
          </c:val>
          <c:extLst>
            <c:ext xmlns:c16="http://schemas.microsoft.com/office/drawing/2014/chart" uri="{C3380CC4-5D6E-409C-BE32-E72D297353CC}">
              <c16:uniqueId val="{00000001-EE5F-4A23-A3A2-6321313A9452}"/>
            </c:ext>
          </c:extLst>
        </c:ser>
        <c:ser>
          <c:idx val="1"/>
          <c:order val="1"/>
          <c:tx>
            <c:strRef>
              <c:f>Tab_nouv_syst!$P$1</c:f>
              <c:strCache>
                <c:ptCount val="1"/>
                <c:pt idx="0">
                  <c:v>Carbon storage</c:v>
                </c:pt>
              </c:strCache>
            </c:strRef>
          </c:tx>
          <c:spPr>
            <a:solidFill>
              <a:srgbClr val="70AD47"/>
            </a:solidFill>
            <a:ln>
              <a:noFill/>
            </a:ln>
            <a:effectLst/>
          </c:spPr>
          <c:invertIfNegative val="0"/>
          <c:dLbls>
            <c:dLbl>
              <c:idx val="0"/>
              <c:layout>
                <c:manualLayout>
                  <c:x val="3.6545721431245556E-3"/>
                  <c:y val="-5.13572051328089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5F-4A23-A3A2-6321313A9452}"/>
                </c:ext>
              </c:extLst>
            </c:dLbl>
            <c:dLbl>
              <c:idx val="1"/>
              <c:layout>
                <c:manualLayout>
                  <c:x val="-4.4666476869458899E-17"/>
                  <c:y val="-4.36536243628875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5F-4A23-A3A2-6321313A9452}"/>
                </c:ext>
              </c:extLst>
            </c:dLbl>
            <c:dLbl>
              <c:idx val="2"/>
              <c:layout>
                <c:manualLayout>
                  <c:x val="2.4363814287497038E-3"/>
                  <c:y val="-5.90607859027302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5F-4A23-A3A2-6321313A9452}"/>
                </c:ext>
              </c:extLst>
            </c:dLbl>
            <c:dLbl>
              <c:idx val="3"/>
              <c:layout>
                <c:manualLayout>
                  <c:x val="1.3400097858123371E-2"/>
                  <c:y val="-4.87893448761684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5F-4A23-A3A2-6321313A945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(Graph!$DM$37,Graph!$DM$39:$DM$44)</c:f>
                <c:numCache>
                  <c:formatCode>General</c:formatCode>
                  <c:ptCount val="7"/>
                  <c:pt idx="0">
                    <c:v>39.330453652247073</c:v>
                  </c:pt>
                  <c:pt idx="1">
                    <c:v>16.113743079852259</c:v>
                  </c:pt>
                  <c:pt idx="2">
                    <c:v>5.5592426043597118</c:v>
                  </c:pt>
                  <c:pt idx="3">
                    <c:v>48.850361689652452</c:v>
                  </c:pt>
                  <c:pt idx="4">
                    <c:v>41.926942100859264</c:v>
                  </c:pt>
                  <c:pt idx="5">
                    <c:v>8.07748278936322</c:v>
                  </c:pt>
                  <c:pt idx="6">
                    <c:v>55.8</c:v>
                  </c:pt>
                </c:numCache>
                <c:extLst/>
              </c:numRef>
            </c:plus>
            <c:minus>
              <c:numRef>
                <c:f>(Graph!$DN$37,Graph!$DN$39:$DN$44)</c:f>
                <c:numCache>
                  <c:formatCode>General</c:formatCode>
                  <c:ptCount val="7"/>
                  <c:pt idx="0">
                    <c:v>14.479931585821516</c:v>
                  </c:pt>
                  <c:pt idx="1">
                    <c:v>4.7606259690300359</c:v>
                  </c:pt>
                  <c:pt idx="2">
                    <c:v>5.4163030532421068</c:v>
                  </c:pt>
                  <c:pt idx="3">
                    <c:v>18.392809950315023</c:v>
                  </c:pt>
                  <c:pt idx="4">
                    <c:v>11.515156562379024</c:v>
                  </c:pt>
                  <c:pt idx="5">
                    <c:v>8.07748278936322</c:v>
                  </c:pt>
                  <c:pt idx="6">
                    <c:v>55.8</c:v>
                  </c:pt>
                </c:numCache>
                <c:extLst/>
              </c:numRef>
            </c:minus>
            <c:spPr>
              <a:noFill/>
              <a:ln w="9525" cap="flat" cmpd="sng" algn="ctr">
                <a:solidFill>
                  <a:schemeClr val="tx1">
                    <a:lumMod val="65000"/>
                    <a:lumOff val="35000"/>
                  </a:schemeClr>
                </a:solidFill>
                <a:round/>
              </a:ln>
              <a:effectLst/>
            </c:spPr>
          </c:errBars>
          <c:cat>
            <c:strRef>
              <c:f>(Tab_nouv_syst!$A$2,Tab_nouv_syst!$A$4:$A$9)</c:f>
              <c:strCache>
                <c:ptCount val="7"/>
                <c:pt idx="0">
                  <c:v>National average</c:v>
                </c:pt>
                <c:pt idx="1">
                  <c:v>Inside systems</c:v>
                </c:pt>
                <c:pt idx="2">
                  <c:v>Forages based systems</c:v>
                </c:pt>
                <c:pt idx="3">
                  <c:v>Grassland systems - Barn</c:v>
                </c:pt>
                <c:pt idx="4">
                  <c:v>Grassland systems - Intermediate</c:v>
                </c:pt>
                <c:pt idx="5">
                  <c:v>Grassland systems - Grazing</c:v>
                </c:pt>
                <c:pt idx="6">
                  <c:v>Pastoral</c:v>
                </c:pt>
              </c:strCache>
              <c:extLst/>
            </c:strRef>
          </c:cat>
          <c:val>
            <c:numRef>
              <c:f>(Tab_nouv_syst!$P$2,Tab_nouv_syst!$P$4:$P$9)</c:f>
              <c:numCache>
                <c:formatCode>0.0</c:formatCode>
                <c:ptCount val="7"/>
                <c:pt idx="0">
                  <c:v>27.783556746326827</c:v>
                </c:pt>
                <c:pt idx="1">
                  <c:v>6.1913035501477394</c:v>
                </c:pt>
                <c:pt idx="2">
                  <c:v>7.4562598896822081</c:v>
                </c:pt>
                <c:pt idx="3">
                  <c:v>25.150656168427609</c:v>
                </c:pt>
                <c:pt idx="4">
                  <c:v>23.31786289920808</c:v>
                </c:pt>
                <c:pt idx="5">
                  <c:v>21.791557501921069</c:v>
                </c:pt>
                <c:pt idx="6">
                  <c:v>68.91216799372792</c:v>
                </c:pt>
              </c:numCache>
              <c:extLst/>
            </c:numRef>
          </c:val>
          <c:extLst>
            <c:ext xmlns:c16="http://schemas.microsoft.com/office/drawing/2014/chart" uri="{C3380CC4-5D6E-409C-BE32-E72D297353CC}">
              <c16:uniqueId val="{00000006-EE5F-4A23-A3A2-6321313A9452}"/>
            </c:ext>
          </c:extLst>
        </c:ser>
        <c:dLbls>
          <c:dLblPos val="outEnd"/>
          <c:showLegendKey val="0"/>
          <c:showVal val="1"/>
          <c:showCatName val="0"/>
          <c:showSerName val="0"/>
          <c:showPercent val="0"/>
          <c:showBubbleSize val="0"/>
        </c:dLbls>
        <c:gapWidth val="182"/>
        <c:axId val="1621492799"/>
        <c:axId val="1621498559"/>
      </c:barChart>
      <c:catAx>
        <c:axId val="162149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621498559"/>
        <c:crosses val="autoZero"/>
        <c:auto val="1"/>
        <c:lblAlgn val="ctr"/>
        <c:lblOffset val="100"/>
        <c:noMultiLvlLbl val="0"/>
      </c:catAx>
      <c:valAx>
        <c:axId val="16214985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600" baseline="0" dirty="0">
                    <a:solidFill>
                      <a:schemeClr val="tx1">
                        <a:lumMod val="65000"/>
                        <a:lumOff val="35000"/>
                      </a:schemeClr>
                    </a:solidFill>
                  </a:rPr>
                  <a:t>kg eqCO2/kg </a:t>
                </a:r>
                <a:r>
                  <a:rPr lang="fr-FR" sz="1600" baseline="0" dirty="0" err="1">
                    <a:solidFill>
                      <a:schemeClr val="tx1">
                        <a:lumMod val="65000"/>
                        <a:lumOff val="35000"/>
                      </a:schemeClr>
                    </a:solidFill>
                  </a:rPr>
                  <a:t>carcas</a:t>
                </a:r>
                <a:endParaRPr lang="fr-FR" sz="1600" dirty="0">
                  <a:solidFill>
                    <a:schemeClr val="tx1">
                      <a:lumMod val="65000"/>
                      <a:lumOff val="35000"/>
                    </a:schemeClr>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62149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38100" cap="flat" cmpd="sng" algn="ctr">
      <a:no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057EF-A46D-47C1-BA4E-538F26C278E5}" type="datetimeFigureOut">
              <a:rPr lang="fr-FR" smtClean="0"/>
              <a:t>29/06/2024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25146-122F-402C-B342-506E1E7ABAA5}" type="slidenum">
              <a:rPr lang="fr-FR" smtClean="0"/>
              <a:t>‹N°›</a:t>
            </a:fld>
            <a:endParaRPr lang="fr-FR"/>
          </a:p>
        </p:txBody>
      </p:sp>
    </p:spTree>
    <p:extLst>
      <p:ext uri="{BB962C8B-B14F-4D97-AF65-F5344CB8AC3E}">
        <p14:creationId xmlns:p14="http://schemas.microsoft.com/office/powerpoint/2010/main" val="282610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dirty="0"/>
              <a:t>Again, good morning everyone, this is an honor to be able to present you the preliminary results of the LIFE Green Sheep project, and in particular the carbon footprint of sheep farms and its determinants. I am the spokeswoman for the work carried out collectively with the project's partner national leaders.</a:t>
            </a:r>
            <a:endParaRPr lang="fr-FR" sz="1000"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1</a:t>
            </a:fld>
            <a:endParaRPr lang="fr-FR"/>
          </a:p>
        </p:txBody>
      </p:sp>
    </p:spTree>
    <p:extLst>
      <p:ext uri="{BB962C8B-B14F-4D97-AF65-F5344CB8AC3E}">
        <p14:creationId xmlns:p14="http://schemas.microsoft.com/office/powerpoint/2010/main" val="249682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Preliminary results indicate a contribution to maintaining (ordinary) biodiversity of 2,1 and 1,4 </a:t>
            </a:r>
            <a:r>
              <a:rPr lang="en-GB" sz="1800" dirty="0" err="1">
                <a:effectLst/>
                <a:latin typeface="Aptos" panose="020B0004020202020204" pitchFamily="34" charset="0"/>
                <a:ea typeface="Aptos" panose="020B0004020202020204" pitchFamily="34" charset="0"/>
                <a:cs typeface="Times New Roman" panose="02020603050405020304" pitchFamily="18" charset="0"/>
              </a:rPr>
              <a:t>eqha</a:t>
            </a:r>
            <a:r>
              <a:rPr lang="en-GB" sz="1800" dirty="0">
                <a:effectLst/>
                <a:latin typeface="Aptos" panose="020B0004020202020204" pitchFamily="34" charset="0"/>
                <a:ea typeface="Aptos" panose="020B0004020202020204" pitchFamily="34" charset="0"/>
                <a:cs typeface="Times New Roman" panose="02020603050405020304" pitchFamily="18" charset="0"/>
              </a:rPr>
              <a:t>/ha for meat and dairy systems respectively. Moreover, mountain meat sheep farming helps to store 456 kg C/ha and 343 kg C/ha for dairy farms. It also limits nitrogen leaching, 12 and 32 kg N/ha for meat and dairy farms respectively, thanks to the use of grasslands and low use of inputs and mineral fertilizers. Compared with lowland systems, mountain systems contribute more to maintain biodiversity, store more carbon and leach less nitrogen.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Finally, mountain sheep systems also help to regulate the climate by offsetting an average of 22% and 65% of GHG emissions for dairy and meat systems respectively.</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10</a:t>
            </a:fld>
            <a:endParaRPr lang="fr-FR"/>
          </a:p>
        </p:txBody>
      </p:sp>
    </p:spTree>
    <p:extLst>
      <p:ext uri="{BB962C8B-B14F-4D97-AF65-F5344CB8AC3E}">
        <p14:creationId xmlns:p14="http://schemas.microsoft.com/office/powerpoint/2010/main" val="406920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dirty="0"/>
              <a:t>Again, good morning everyone, this is an honor to be able to present you the preliminary results of the LIFE Green Sheep project, and in particular the carbon footprint of sheep farms and its determinants. I am the spokeswoman for the work carried out collectively with the project's partner national leaders.</a:t>
            </a:r>
            <a:endParaRPr lang="fr-FR" sz="1000"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12</a:t>
            </a:fld>
            <a:endParaRPr lang="fr-FR"/>
          </a:p>
        </p:txBody>
      </p:sp>
    </p:spTree>
    <p:extLst>
      <p:ext uri="{BB962C8B-B14F-4D97-AF65-F5344CB8AC3E}">
        <p14:creationId xmlns:p14="http://schemas.microsoft.com/office/powerpoint/2010/main" val="404813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dirty="0"/>
              <a:t>Again, good morning everyone, this is an honor to be able to present you the preliminary results of the LIFE Green Sheep project, and in particular the carbon footprint of sheep farms and its determinants. I am the spokeswoman for the work carried out collectively with the project's partner national leaders.</a:t>
            </a:r>
            <a:endParaRPr lang="fr-FR" sz="1000"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13</a:t>
            </a:fld>
            <a:endParaRPr lang="fr-FR"/>
          </a:p>
        </p:txBody>
      </p:sp>
    </p:spTree>
    <p:extLst>
      <p:ext uri="{BB962C8B-B14F-4D97-AF65-F5344CB8AC3E}">
        <p14:creationId xmlns:p14="http://schemas.microsoft.com/office/powerpoint/2010/main" val="9354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In France, </a:t>
            </a:r>
            <a:r>
              <a:rPr lang="en-GB" sz="1200" b="1" dirty="0">
                <a:effectLst/>
                <a:latin typeface="Aptos" panose="020B0004020202020204" pitchFamily="34" charset="0"/>
                <a:ea typeface="Aptos" panose="020B0004020202020204" pitchFamily="34" charset="0"/>
                <a:cs typeface="Times New Roman" panose="02020603050405020304" pitchFamily="18" charset="0"/>
              </a:rPr>
              <a:t>85% of sheep farms are located in mountain areas</a:t>
            </a:r>
            <a:r>
              <a:rPr lang="en-GB" sz="1200" dirty="0">
                <a:effectLst/>
                <a:latin typeface="Aptos" panose="020B0004020202020204" pitchFamily="34" charset="0"/>
                <a:ea typeface="Aptos" panose="020B0004020202020204" pitchFamily="34" charset="0"/>
                <a:cs typeface="Times New Roman" panose="02020603050405020304" pitchFamily="18" charset="0"/>
              </a:rPr>
              <a:t>. In these areas, livestock farming is usually the only possible economic activity and the only way to preserve grasslands. Sheep farming provides a wide range of services, particularly environmental ones: maintaining biodiversity, sequestering carbon, preserving water quality for the most important.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2</a:t>
            </a:fld>
            <a:endParaRPr lang="fr-FR"/>
          </a:p>
        </p:txBody>
      </p:sp>
    </p:spTree>
    <p:extLst>
      <p:ext uri="{BB962C8B-B14F-4D97-AF65-F5344CB8AC3E}">
        <p14:creationId xmlns:p14="http://schemas.microsoft.com/office/powerpoint/2010/main" val="319407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In France, </a:t>
            </a:r>
            <a:r>
              <a:rPr lang="en-GB" sz="1200" b="1" dirty="0">
                <a:effectLst/>
                <a:latin typeface="Aptos" panose="020B0004020202020204" pitchFamily="34" charset="0"/>
                <a:ea typeface="Aptos" panose="020B0004020202020204" pitchFamily="34" charset="0"/>
                <a:cs typeface="Times New Roman" panose="02020603050405020304" pitchFamily="18" charset="0"/>
              </a:rPr>
              <a:t>85% of sheep farms are located in mountain areas</a:t>
            </a:r>
            <a:r>
              <a:rPr lang="en-GB" sz="1200" dirty="0">
                <a:effectLst/>
                <a:latin typeface="Aptos" panose="020B0004020202020204" pitchFamily="34" charset="0"/>
                <a:ea typeface="Aptos" panose="020B0004020202020204" pitchFamily="34" charset="0"/>
                <a:cs typeface="Times New Roman" panose="02020603050405020304" pitchFamily="18" charset="0"/>
              </a:rPr>
              <a:t>. In these areas, livestock farming is usually the only possible economic activity and the only way to preserve grasslands. Sheep farming provides a wide range of services, particularly environmental ones: maintaining biodiversity, sequestering carbon, preserving water quality for the most important.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3</a:t>
            </a:fld>
            <a:endParaRPr lang="fr-FR"/>
          </a:p>
        </p:txBody>
      </p:sp>
    </p:spTree>
    <p:extLst>
      <p:ext uri="{BB962C8B-B14F-4D97-AF65-F5344CB8AC3E}">
        <p14:creationId xmlns:p14="http://schemas.microsoft.com/office/powerpoint/2010/main" val="330896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4</a:t>
            </a:fld>
            <a:endParaRPr lang="fr-FR"/>
          </a:p>
        </p:txBody>
      </p:sp>
    </p:spTree>
    <p:extLst>
      <p:ext uri="{BB962C8B-B14F-4D97-AF65-F5344CB8AC3E}">
        <p14:creationId xmlns:p14="http://schemas.microsoft.com/office/powerpoint/2010/main" val="194046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5</a:t>
            </a:fld>
            <a:endParaRPr lang="fr-FR"/>
          </a:p>
        </p:txBody>
      </p:sp>
    </p:spTree>
    <p:extLst>
      <p:ext uri="{BB962C8B-B14F-4D97-AF65-F5344CB8AC3E}">
        <p14:creationId xmlns:p14="http://schemas.microsoft.com/office/powerpoint/2010/main" val="2551554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Data from 421 French sheep farms (257 meat and 164 dairy) representing various rearing systems located in mountain areas, the project provides a good overview of the contribution to maintain biodiversity, store carbon in soils and limit impacts on water quality of these systems. </a:t>
            </a:r>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6</a:t>
            </a:fld>
            <a:endParaRPr lang="fr-FR"/>
          </a:p>
        </p:txBody>
      </p:sp>
    </p:spTree>
    <p:extLst>
      <p:ext uri="{BB962C8B-B14F-4D97-AF65-F5344CB8AC3E}">
        <p14:creationId xmlns:p14="http://schemas.microsoft.com/office/powerpoint/2010/main" val="108367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Preliminary results indicate a contribution to maintaining (ordinary) biodiversity of 2,1 and 1,4 </a:t>
            </a:r>
            <a:r>
              <a:rPr lang="en-GB" sz="1200" dirty="0" err="1">
                <a:effectLst/>
                <a:latin typeface="Aptos" panose="020B0004020202020204" pitchFamily="34" charset="0"/>
                <a:ea typeface="Aptos" panose="020B0004020202020204" pitchFamily="34" charset="0"/>
                <a:cs typeface="Times New Roman" panose="02020603050405020304" pitchFamily="18" charset="0"/>
              </a:rPr>
              <a:t>eqha</a:t>
            </a:r>
            <a:r>
              <a:rPr lang="en-GB" sz="1200" dirty="0">
                <a:effectLst/>
                <a:latin typeface="Aptos" panose="020B0004020202020204" pitchFamily="34" charset="0"/>
                <a:ea typeface="Aptos" panose="020B0004020202020204" pitchFamily="34" charset="0"/>
                <a:cs typeface="Times New Roman" panose="02020603050405020304" pitchFamily="18" charset="0"/>
              </a:rPr>
              <a:t>/ha for meat and dairy systems respectively. Moreover, mountain meat sheep farming helps to store 456 kg C/ha and 343 kg C/ha for dairy farms. It also limits nitrogen leaching, 12 and 32 kg N/ha for meat and dairy farms respectively, thanks to the use of grasslands and low use of inputs and mineral fertilizers. Compared with lowland systems, mountain systems contribute more to maintain biodiversity, store more carbon and leach less nitrogen.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7</a:t>
            </a:fld>
            <a:endParaRPr lang="fr-FR"/>
          </a:p>
        </p:txBody>
      </p:sp>
    </p:spTree>
    <p:extLst>
      <p:ext uri="{BB962C8B-B14F-4D97-AF65-F5344CB8AC3E}">
        <p14:creationId xmlns:p14="http://schemas.microsoft.com/office/powerpoint/2010/main" val="98066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Preliminary results indicate a contribution to maintaining (ordinary) biodiversity of 2,1 and 1,4 </a:t>
            </a:r>
            <a:r>
              <a:rPr lang="en-GB" sz="1200" dirty="0" err="1">
                <a:effectLst/>
                <a:latin typeface="Aptos" panose="020B0004020202020204" pitchFamily="34" charset="0"/>
                <a:ea typeface="Aptos" panose="020B0004020202020204" pitchFamily="34" charset="0"/>
                <a:cs typeface="Times New Roman" panose="02020603050405020304" pitchFamily="18" charset="0"/>
              </a:rPr>
              <a:t>eqha</a:t>
            </a:r>
            <a:r>
              <a:rPr lang="en-GB" sz="1200" dirty="0">
                <a:effectLst/>
                <a:latin typeface="Aptos" panose="020B0004020202020204" pitchFamily="34" charset="0"/>
                <a:ea typeface="Aptos" panose="020B0004020202020204" pitchFamily="34" charset="0"/>
                <a:cs typeface="Times New Roman" panose="02020603050405020304" pitchFamily="18" charset="0"/>
              </a:rPr>
              <a:t>/ha for meat and dairy systems respectively. Moreover, mountain meat sheep farming helps to store 456 kg C/ha and 343 kg C/ha for dairy farms. It also limits nitrogen leaching, 12 and 32 kg N/ha for meat and dairy farms respectively, thanks to the use of grasslands and low use of inputs and mineral fertilizers. Compared with lowland systems, mountain systems contribute more to maintain biodiversity, store more carbon and leach less nitrogen.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8</a:t>
            </a:fld>
            <a:endParaRPr lang="fr-FR"/>
          </a:p>
        </p:txBody>
      </p:sp>
    </p:spTree>
    <p:extLst>
      <p:ext uri="{BB962C8B-B14F-4D97-AF65-F5344CB8AC3E}">
        <p14:creationId xmlns:p14="http://schemas.microsoft.com/office/powerpoint/2010/main" val="2949422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Preliminary results indicate a contribution to maintaining (ordinary) biodiversity of 2,1 and 1,4 </a:t>
            </a:r>
            <a:r>
              <a:rPr lang="en-GB" sz="1200" dirty="0" err="1">
                <a:effectLst/>
                <a:latin typeface="Aptos" panose="020B0004020202020204" pitchFamily="34" charset="0"/>
                <a:ea typeface="Aptos" panose="020B0004020202020204" pitchFamily="34" charset="0"/>
                <a:cs typeface="Times New Roman" panose="02020603050405020304" pitchFamily="18" charset="0"/>
              </a:rPr>
              <a:t>eqha</a:t>
            </a:r>
            <a:r>
              <a:rPr lang="en-GB" sz="1200" dirty="0">
                <a:effectLst/>
                <a:latin typeface="Aptos" panose="020B0004020202020204" pitchFamily="34" charset="0"/>
                <a:ea typeface="Aptos" panose="020B0004020202020204" pitchFamily="34" charset="0"/>
                <a:cs typeface="Times New Roman" panose="02020603050405020304" pitchFamily="18" charset="0"/>
              </a:rPr>
              <a:t>/ha for meat and dairy systems respectively. Moreover, mountain meat sheep farming helps to store 456 kg C/ha and 343 kg C/ha for dairy farms. It also limits nitrogen leaching, 12 and 32 kg N/ha for meat and dairy farms respectively, thanks to the use of grasslands and low use of inputs and mineral fertilizers. Compared with lowland systems, mountain systems contribute more to maintain biodiversity, store more carbon and leach less nitrogen.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E7A25146-122F-402C-B342-506E1E7ABAA5}" type="slidenum">
              <a:rPr lang="fr-FR" smtClean="0"/>
              <a:t>9</a:t>
            </a:fld>
            <a:endParaRPr lang="fr-FR"/>
          </a:p>
        </p:txBody>
      </p:sp>
    </p:spTree>
    <p:extLst>
      <p:ext uri="{BB962C8B-B14F-4D97-AF65-F5344CB8AC3E}">
        <p14:creationId xmlns:p14="http://schemas.microsoft.com/office/powerpoint/2010/main" val="179963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A2323C-5378-2496-E2C1-DC2A84708061}"/>
              </a:ext>
            </a:extLst>
          </p:cNvPr>
          <p:cNvSpPr>
            <a:spLocks noGrp="1"/>
          </p:cNvSpPr>
          <p:nvPr>
            <p:ph type="ctrTitle"/>
          </p:nvPr>
        </p:nvSpPr>
        <p:spPr>
          <a:xfrm>
            <a:off x="2051538" y="1038348"/>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0675713-4EA4-B264-BD3A-D329FB628DAB}"/>
              </a:ext>
            </a:extLst>
          </p:cNvPr>
          <p:cNvSpPr>
            <a:spLocks noGrp="1"/>
          </p:cNvSpPr>
          <p:nvPr>
            <p:ph type="subTitle" idx="1" hasCustomPrompt="1"/>
          </p:nvPr>
        </p:nvSpPr>
        <p:spPr>
          <a:xfrm>
            <a:off x="2051538" y="357859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 : AUTEURS</a:t>
            </a:r>
          </a:p>
        </p:txBody>
      </p:sp>
      <p:sp>
        <p:nvSpPr>
          <p:cNvPr id="4" name="Espace réservé de la date 3">
            <a:extLst>
              <a:ext uri="{FF2B5EF4-FFF2-40B4-BE49-F238E27FC236}">
                <a16:creationId xmlns:a16="http://schemas.microsoft.com/office/drawing/2014/main" id="{D956FFB5-A7CF-2725-49AE-506BADF35CCD}"/>
              </a:ext>
            </a:extLst>
          </p:cNvPr>
          <p:cNvSpPr>
            <a:spLocks noGrp="1"/>
          </p:cNvSpPr>
          <p:nvPr>
            <p:ph type="dt" sz="half" idx="10"/>
          </p:nvPr>
        </p:nvSpPr>
        <p:spPr/>
        <p:txBody>
          <a:bodyPr/>
          <a:lstStyle/>
          <a:p>
            <a:fld id="{BF0C36F5-B7A1-451B-B2D6-2413CB3BEDB1}" type="datetime1">
              <a:rPr lang="fr-FR" smtClean="0"/>
              <a:t>29/06/2024</a:t>
            </a:fld>
            <a:endParaRPr lang="fr-FR"/>
          </a:p>
        </p:txBody>
      </p:sp>
      <p:sp>
        <p:nvSpPr>
          <p:cNvPr id="6" name="Espace réservé du numéro de diapositive 5">
            <a:extLst>
              <a:ext uri="{FF2B5EF4-FFF2-40B4-BE49-F238E27FC236}">
                <a16:creationId xmlns:a16="http://schemas.microsoft.com/office/drawing/2014/main" id="{A1FEB590-A685-CAB5-64C1-4D233BC0EBA3}"/>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7" name="Espace réservé du pied de page 3">
            <a:extLst>
              <a:ext uri="{FF2B5EF4-FFF2-40B4-BE49-F238E27FC236}">
                <a16:creationId xmlns:a16="http://schemas.microsoft.com/office/drawing/2014/main" id="{E6569F8B-1D61-88DF-7EEF-E6D4097F6B97}"/>
              </a:ext>
            </a:extLst>
          </p:cNvPr>
          <p:cNvSpPr>
            <a:spLocks noGrp="1"/>
          </p:cNvSpPr>
          <p:nvPr>
            <p:ph type="ftr" sz="quarter" idx="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644628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81D07-6B3E-D193-32B5-FC53398AB6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99E6C7-AD24-6443-E5BE-1A95E559719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2B57DD-03BE-C126-D10B-0E36905A48FB}"/>
              </a:ext>
            </a:extLst>
          </p:cNvPr>
          <p:cNvSpPr>
            <a:spLocks noGrp="1"/>
          </p:cNvSpPr>
          <p:nvPr>
            <p:ph type="dt" sz="half" idx="10"/>
          </p:nvPr>
        </p:nvSpPr>
        <p:spPr/>
        <p:txBody>
          <a:bodyPr/>
          <a:lstStyle/>
          <a:p>
            <a:fld id="{D9539F7A-9788-41DF-BD9A-5879BAA0C0EB}" type="datetime1">
              <a:rPr lang="fr-FR" smtClean="0"/>
              <a:t>29/06/2024</a:t>
            </a:fld>
            <a:endParaRPr lang="fr-FR"/>
          </a:p>
        </p:txBody>
      </p:sp>
      <p:sp>
        <p:nvSpPr>
          <p:cNvPr id="6" name="Espace réservé du numéro de diapositive 5">
            <a:extLst>
              <a:ext uri="{FF2B5EF4-FFF2-40B4-BE49-F238E27FC236}">
                <a16:creationId xmlns:a16="http://schemas.microsoft.com/office/drawing/2014/main" id="{3B041A06-30F5-DAF0-0131-2E261303B817}"/>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7" name="Espace réservé du pied de page 3">
            <a:extLst>
              <a:ext uri="{FF2B5EF4-FFF2-40B4-BE49-F238E27FC236}">
                <a16:creationId xmlns:a16="http://schemas.microsoft.com/office/drawing/2014/main" id="{703CFC2D-7B7E-4BF2-4545-FF028A637F33}"/>
              </a:ext>
            </a:extLst>
          </p:cNvPr>
          <p:cNvSpPr>
            <a:spLocks noGrp="1"/>
          </p:cNvSpPr>
          <p:nvPr>
            <p:ph type="ftr" sz="quarter" idx="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425405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A3D75-A4B4-C924-966D-2434313921AB}"/>
              </a:ext>
            </a:extLst>
          </p:cNvPr>
          <p:cNvSpPr>
            <a:spLocks noGrp="1"/>
          </p:cNvSpPr>
          <p:nvPr>
            <p:ph type="title"/>
          </p:nvPr>
        </p:nvSpPr>
        <p:spPr>
          <a:xfrm>
            <a:off x="1660850" y="777583"/>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9244B28-C0E2-C225-BAC5-8DA77935A0A9}"/>
              </a:ext>
            </a:extLst>
          </p:cNvPr>
          <p:cNvSpPr>
            <a:spLocks noGrp="1"/>
          </p:cNvSpPr>
          <p:nvPr>
            <p:ph type="body" idx="1"/>
          </p:nvPr>
        </p:nvSpPr>
        <p:spPr>
          <a:xfrm>
            <a:off x="1660850" y="365730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D468C81-04A7-E623-8874-4FFC82D59470}"/>
              </a:ext>
            </a:extLst>
          </p:cNvPr>
          <p:cNvSpPr>
            <a:spLocks noGrp="1"/>
          </p:cNvSpPr>
          <p:nvPr>
            <p:ph type="dt" sz="half" idx="10"/>
          </p:nvPr>
        </p:nvSpPr>
        <p:spPr/>
        <p:txBody>
          <a:bodyPr/>
          <a:lstStyle/>
          <a:p>
            <a:fld id="{3A50C840-30E4-4057-B30A-09C250085E82}" type="datetime1">
              <a:rPr lang="fr-FR" smtClean="0"/>
              <a:t>29/06/2024</a:t>
            </a:fld>
            <a:endParaRPr lang="fr-FR"/>
          </a:p>
        </p:txBody>
      </p:sp>
      <p:sp>
        <p:nvSpPr>
          <p:cNvPr id="6" name="Espace réservé du numéro de diapositive 5">
            <a:extLst>
              <a:ext uri="{FF2B5EF4-FFF2-40B4-BE49-F238E27FC236}">
                <a16:creationId xmlns:a16="http://schemas.microsoft.com/office/drawing/2014/main" id="{8D44F607-4C1F-2B9F-5958-5840F2AE0F6A}"/>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7" name="Espace réservé du pied de page 3">
            <a:extLst>
              <a:ext uri="{FF2B5EF4-FFF2-40B4-BE49-F238E27FC236}">
                <a16:creationId xmlns:a16="http://schemas.microsoft.com/office/drawing/2014/main" id="{6B508BEE-2A2A-BFC5-85B1-71D7D926389A}"/>
              </a:ext>
            </a:extLst>
          </p:cNvPr>
          <p:cNvSpPr>
            <a:spLocks noGrp="1"/>
          </p:cNvSpPr>
          <p:nvPr>
            <p:ph type="ftr" sz="quarter" idx="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270298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653AC8-FF86-5CC2-1BC3-69B4E3C346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28196E0-D843-B1E9-25FD-0CD7D9761B3B}"/>
              </a:ext>
            </a:extLst>
          </p:cNvPr>
          <p:cNvSpPr>
            <a:spLocks noGrp="1"/>
          </p:cNvSpPr>
          <p:nvPr>
            <p:ph sz="half" idx="1"/>
          </p:nvPr>
        </p:nvSpPr>
        <p:spPr>
          <a:xfrm>
            <a:off x="16764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4857C45-C92C-01B7-A573-17FA6DD1C643}"/>
              </a:ext>
            </a:extLst>
          </p:cNvPr>
          <p:cNvSpPr>
            <a:spLocks noGrp="1"/>
          </p:cNvSpPr>
          <p:nvPr>
            <p:ph sz="half" idx="2"/>
          </p:nvPr>
        </p:nvSpPr>
        <p:spPr>
          <a:xfrm>
            <a:off x="70104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BE6D9DA-FBDE-DB51-A689-0F3FC1B01B33}"/>
              </a:ext>
            </a:extLst>
          </p:cNvPr>
          <p:cNvSpPr>
            <a:spLocks noGrp="1"/>
          </p:cNvSpPr>
          <p:nvPr>
            <p:ph type="dt" sz="half" idx="10"/>
          </p:nvPr>
        </p:nvSpPr>
        <p:spPr/>
        <p:txBody>
          <a:bodyPr/>
          <a:lstStyle/>
          <a:p>
            <a:fld id="{0B8ED20C-9965-4AF3-A26C-B577996F0C74}" type="datetime1">
              <a:rPr lang="fr-FR" smtClean="0"/>
              <a:t>29/06/2024</a:t>
            </a:fld>
            <a:endParaRPr lang="fr-FR"/>
          </a:p>
        </p:txBody>
      </p:sp>
      <p:sp>
        <p:nvSpPr>
          <p:cNvPr id="7" name="Espace réservé du numéro de diapositive 6">
            <a:extLst>
              <a:ext uri="{FF2B5EF4-FFF2-40B4-BE49-F238E27FC236}">
                <a16:creationId xmlns:a16="http://schemas.microsoft.com/office/drawing/2014/main" id="{4A98C12B-C69A-4266-5988-C8EEFE56DAEA}"/>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8" name="Espace réservé du pied de page 3">
            <a:extLst>
              <a:ext uri="{FF2B5EF4-FFF2-40B4-BE49-F238E27FC236}">
                <a16:creationId xmlns:a16="http://schemas.microsoft.com/office/drawing/2014/main" id="{2BA0FE7F-E6D6-C34B-708A-0B97997F2DD9}"/>
              </a:ext>
            </a:extLst>
          </p:cNvPr>
          <p:cNvSpPr>
            <a:spLocks noGrp="1"/>
          </p:cNvSpPr>
          <p:nvPr>
            <p:ph type="ftr" sz="quarter" idx="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163528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C32DB3-C668-28AE-81C0-F1585D6C3D8B}"/>
              </a:ext>
            </a:extLst>
          </p:cNvPr>
          <p:cNvSpPr>
            <a:spLocks noGrp="1"/>
          </p:cNvSpPr>
          <p:nvPr>
            <p:ph type="title"/>
          </p:nvPr>
        </p:nvSpPr>
        <p:spPr>
          <a:xfrm>
            <a:off x="1660850"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F84E5F4-4642-53F5-6F1D-C86464A96198}"/>
              </a:ext>
            </a:extLst>
          </p:cNvPr>
          <p:cNvSpPr>
            <a:spLocks noGrp="1"/>
          </p:cNvSpPr>
          <p:nvPr>
            <p:ph type="body" idx="1"/>
          </p:nvPr>
        </p:nvSpPr>
        <p:spPr>
          <a:xfrm>
            <a:off x="166085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28D8C12-962F-8293-882D-83D7D706EB76}"/>
              </a:ext>
            </a:extLst>
          </p:cNvPr>
          <p:cNvSpPr>
            <a:spLocks noGrp="1"/>
          </p:cNvSpPr>
          <p:nvPr>
            <p:ph sz="half" idx="2"/>
          </p:nvPr>
        </p:nvSpPr>
        <p:spPr>
          <a:xfrm>
            <a:off x="1660850"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E7AF4A0-B1FF-6D54-8D77-ABC0D942D5BB}"/>
              </a:ext>
            </a:extLst>
          </p:cNvPr>
          <p:cNvSpPr>
            <a:spLocks noGrp="1"/>
          </p:cNvSpPr>
          <p:nvPr>
            <p:ph type="body" sz="quarter" idx="3"/>
          </p:nvPr>
        </p:nvSpPr>
        <p:spPr>
          <a:xfrm>
            <a:off x="699326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582E765-6EA3-73CD-998E-4C57809525A5}"/>
              </a:ext>
            </a:extLst>
          </p:cNvPr>
          <p:cNvSpPr>
            <a:spLocks noGrp="1"/>
          </p:cNvSpPr>
          <p:nvPr>
            <p:ph sz="quarter" idx="4"/>
          </p:nvPr>
        </p:nvSpPr>
        <p:spPr>
          <a:xfrm>
            <a:off x="6993262"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5988133-F492-573A-EC0C-9098BD8416E3}"/>
              </a:ext>
            </a:extLst>
          </p:cNvPr>
          <p:cNvSpPr>
            <a:spLocks noGrp="1"/>
          </p:cNvSpPr>
          <p:nvPr>
            <p:ph type="dt" sz="half" idx="10"/>
          </p:nvPr>
        </p:nvSpPr>
        <p:spPr/>
        <p:txBody>
          <a:bodyPr/>
          <a:lstStyle/>
          <a:p>
            <a:fld id="{22C1A73F-B34F-4074-8143-8CDFF09D5B8A}" type="datetime1">
              <a:rPr lang="fr-FR" smtClean="0"/>
              <a:t>29/06/2024</a:t>
            </a:fld>
            <a:endParaRPr lang="fr-FR"/>
          </a:p>
        </p:txBody>
      </p:sp>
      <p:sp>
        <p:nvSpPr>
          <p:cNvPr id="9" name="Espace réservé du numéro de diapositive 8">
            <a:extLst>
              <a:ext uri="{FF2B5EF4-FFF2-40B4-BE49-F238E27FC236}">
                <a16:creationId xmlns:a16="http://schemas.microsoft.com/office/drawing/2014/main" id="{3DCA02FA-4E57-C650-A3C2-BF22D978B2D5}"/>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10" name="Espace réservé du pied de page 3">
            <a:extLst>
              <a:ext uri="{FF2B5EF4-FFF2-40B4-BE49-F238E27FC236}">
                <a16:creationId xmlns:a16="http://schemas.microsoft.com/office/drawing/2014/main" id="{5B585856-DF00-E274-1B31-9410B9B06AF6}"/>
              </a:ext>
            </a:extLst>
          </p:cNvPr>
          <p:cNvSpPr>
            <a:spLocks noGrp="1"/>
          </p:cNvSpPr>
          <p:nvPr>
            <p:ph type="ftr" sz="quarter" idx="1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189686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3F376-70FC-3650-851C-F3480BDC963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E4D2FFE-18B2-2F56-BDDA-0BFD9893F25B}"/>
              </a:ext>
            </a:extLst>
          </p:cNvPr>
          <p:cNvSpPr>
            <a:spLocks noGrp="1"/>
          </p:cNvSpPr>
          <p:nvPr>
            <p:ph type="dt" sz="half" idx="10"/>
          </p:nvPr>
        </p:nvSpPr>
        <p:spPr/>
        <p:txBody>
          <a:bodyPr/>
          <a:lstStyle/>
          <a:p>
            <a:fld id="{EFA44E68-20FF-4096-AB36-313FEEBDA022}" type="datetime1">
              <a:rPr lang="fr-FR" smtClean="0"/>
              <a:t>29/06/2024</a:t>
            </a:fld>
            <a:endParaRPr lang="fr-FR"/>
          </a:p>
        </p:txBody>
      </p:sp>
      <p:sp>
        <p:nvSpPr>
          <p:cNvPr id="5" name="Espace réservé du numéro de diapositive 4">
            <a:extLst>
              <a:ext uri="{FF2B5EF4-FFF2-40B4-BE49-F238E27FC236}">
                <a16:creationId xmlns:a16="http://schemas.microsoft.com/office/drawing/2014/main" id="{EE386022-1652-F10E-C5E4-7090BEA7F015}"/>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6" name="Espace réservé du pied de page 3">
            <a:extLst>
              <a:ext uri="{FF2B5EF4-FFF2-40B4-BE49-F238E27FC236}">
                <a16:creationId xmlns:a16="http://schemas.microsoft.com/office/drawing/2014/main" id="{2457572D-9D3A-F268-6131-D6404130B067}"/>
              </a:ext>
            </a:extLst>
          </p:cNvPr>
          <p:cNvSpPr>
            <a:spLocks noGrp="1"/>
          </p:cNvSpPr>
          <p:nvPr>
            <p:ph type="ftr" sz="quarter" idx="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347405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14708B9-42FE-24A0-81F8-CF0EE7825558}"/>
              </a:ext>
            </a:extLst>
          </p:cNvPr>
          <p:cNvSpPr>
            <a:spLocks noGrp="1"/>
          </p:cNvSpPr>
          <p:nvPr>
            <p:ph type="dt" sz="half" idx="10"/>
          </p:nvPr>
        </p:nvSpPr>
        <p:spPr/>
        <p:txBody>
          <a:bodyPr/>
          <a:lstStyle/>
          <a:p>
            <a:fld id="{A4822201-7C03-4B4E-AA22-359BB4E21EF4}" type="datetime1">
              <a:rPr lang="fr-FR" smtClean="0"/>
              <a:t>29/06/2024</a:t>
            </a:fld>
            <a:endParaRPr lang="fr-FR"/>
          </a:p>
        </p:txBody>
      </p:sp>
      <p:sp>
        <p:nvSpPr>
          <p:cNvPr id="4" name="Espace réservé du numéro de diapositive 3">
            <a:extLst>
              <a:ext uri="{FF2B5EF4-FFF2-40B4-BE49-F238E27FC236}">
                <a16:creationId xmlns:a16="http://schemas.microsoft.com/office/drawing/2014/main" id="{33108EEE-7411-DF88-3B54-D65AAF6047A3}"/>
              </a:ext>
            </a:extLst>
          </p:cNvPr>
          <p:cNvSpPr>
            <a:spLocks noGrp="1"/>
          </p:cNvSpPr>
          <p:nvPr>
            <p:ph type="sldNum" sz="quarter" idx="12"/>
          </p:nvPr>
        </p:nvSpPr>
        <p:spPr/>
        <p:txBody>
          <a:bodyPr/>
          <a:lstStyle/>
          <a:p>
            <a:fld id="{831DB3F7-EDBB-4BBF-A579-FC85B12E6BC8}" type="slidenum">
              <a:rPr lang="fr-FR" smtClean="0"/>
              <a:t>‹N°›</a:t>
            </a:fld>
            <a:endParaRPr lang="fr-FR"/>
          </a:p>
        </p:txBody>
      </p:sp>
      <p:sp>
        <p:nvSpPr>
          <p:cNvPr id="5" name="Espace réservé du pied de page 3">
            <a:extLst>
              <a:ext uri="{FF2B5EF4-FFF2-40B4-BE49-F238E27FC236}">
                <a16:creationId xmlns:a16="http://schemas.microsoft.com/office/drawing/2014/main" id="{AC7370C2-ACAD-3484-DAAD-E6E5E31825BD}"/>
              </a:ext>
            </a:extLst>
          </p:cNvPr>
          <p:cNvSpPr>
            <a:spLocks noGrp="1"/>
          </p:cNvSpPr>
          <p:nvPr>
            <p:ph type="ftr" sz="quarter" idx="3"/>
          </p:nvPr>
        </p:nvSpPr>
        <p:spPr>
          <a:xfrm>
            <a:off x="1672426" y="-25043"/>
            <a:ext cx="10519574"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p>
        </p:txBody>
      </p:sp>
    </p:spTree>
    <p:extLst>
      <p:ext uri="{BB962C8B-B14F-4D97-AF65-F5344CB8AC3E}">
        <p14:creationId xmlns:p14="http://schemas.microsoft.com/office/powerpoint/2010/main" val="379759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EFCE2A34-CCA9-392E-4CA9-E16514325195}"/>
              </a:ext>
            </a:extLst>
          </p:cNvPr>
          <p:cNvSpPr/>
          <p:nvPr userDrawn="1"/>
        </p:nvSpPr>
        <p:spPr>
          <a:xfrm>
            <a:off x="0" y="0"/>
            <a:ext cx="1660850" cy="6858000"/>
          </a:xfrm>
          <a:prstGeom prst="roundRect">
            <a:avLst>
              <a:gd name="adj" fmla="val 0"/>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9D76F814-7B38-BD83-7924-4C2906CFA8B6}"/>
              </a:ext>
            </a:extLst>
          </p:cNvPr>
          <p:cNvSpPr>
            <a:spLocks noGrp="1"/>
          </p:cNvSpPr>
          <p:nvPr>
            <p:ph type="title"/>
          </p:nvPr>
        </p:nvSpPr>
        <p:spPr>
          <a:xfrm>
            <a:off x="2118955" y="365125"/>
            <a:ext cx="9234845"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938A561-F377-005A-C944-EF2380795ECC}"/>
              </a:ext>
            </a:extLst>
          </p:cNvPr>
          <p:cNvSpPr>
            <a:spLocks noGrp="1"/>
          </p:cNvSpPr>
          <p:nvPr>
            <p:ph type="body" idx="1"/>
          </p:nvPr>
        </p:nvSpPr>
        <p:spPr>
          <a:xfrm>
            <a:off x="2118955" y="1801694"/>
            <a:ext cx="9234845" cy="438092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449B880-D1B4-7610-1944-4A500825DD21}"/>
              </a:ext>
            </a:extLst>
          </p:cNvPr>
          <p:cNvSpPr>
            <a:spLocks noGrp="1"/>
          </p:cNvSpPr>
          <p:nvPr>
            <p:ph type="dt" sz="half" idx="2"/>
          </p:nvPr>
        </p:nvSpPr>
        <p:spPr>
          <a:xfrm>
            <a:off x="166085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FD60A-32E8-4655-A704-0779BD71CAC1}" type="datetime1">
              <a:rPr lang="fr-FR" smtClean="0"/>
              <a:t>29/06/2024</a:t>
            </a:fld>
            <a:endParaRPr lang="fr-FR" dirty="0"/>
          </a:p>
        </p:txBody>
      </p:sp>
      <p:sp>
        <p:nvSpPr>
          <p:cNvPr id="6" name="Espace réservé du numéro de diapositive 5">
            <a:extLst>
              <a:ext uri="{FF2B5EF4-FFF2-40B4-BE49-F238E27FC236}">
                <a16:creationId xmlns:a16="http://schemas.microsoft.com/office/drawing/2014/main" id="{EA8C2704-8942-2CFC-5F5A-F3D80BADB82B}"/>
              </a:ext>
            </a:extLst>
          </p:cNvPr>
          <p:cNvSpPr>
            <a:spLocks noGrp="1"/>
          </p:cNvSpPr>
          <p:nvPr>
            <p:ph type="sldNum" sz="quarter" idx="4"/>
          </p:nvPr>
        </p:nvSpPr>
        <p:spPr>
          <a:xfrm>
            <a:off x="246543" y="6482749"/>
            <a:ext cx="504092" cy="365125"/>
          </a:xfrm>
          <a:prstGeom prst="rect">
            <a:avLst/>
          </a:prstGeom>
        </p:spPr>
        <p:txBody>
          <a:bodyPr vert="horz" lIns="91440" tIns="45720" rIns="91440" bIns="45720" rtlCol="0" anchor="ctr"/>
          <a:lstStyle>
            <a:lvl1pPr algn="r">
              <a:defRPr sz="1200" b="1">
                <a:solidFill>
                  <a:schemeClr val="accent6">
                    <a:lumMod val="75000"/>
                  </a:schemeClr>
                </a:solidFill>
              </a:defRPr>
            </a:lvl1pPr>
          </a:lstStyle>
          <a:p>
            <a:fld id="{831DB3F7-EDBB-4BBF-A579-FC85B12E6BC8}" type="slidenum">
              <a:rPr lang="fr-FR" smtClean="0"/>
              <a:pPr/>
              <a:t>‹N°›</a:t>
            </a:fld>
            <a:endParaRPr lang="fr-FR" dirty="0"/>
          </a:p>
        </p:txBody>
      </p:sp>
      <p:pic>
        <p:nvPicPr>
          <p:cNvPr id="8" name="Image 7">
            <a:extLst>
              <a:ext uri="{FF2B5EF4-FFF2-40B4-BE49-F238E27FC236}">
                <a16:creationId xmlns:a16="http://schemas.microsoft.com/office/drawing/2014/main" id="{FFFCC3DC-A940-0737-80AB-71C04C132D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4985" y="-143836"/>
            <a:ext cx="2067387" cy="1460921"/>
          </a:xfrm>
          <a:prstGeom prst="rect">
            <a:avLst/>
          </a:prstGeom>
        </p:spPr>
      </p:pic>
      <p:sp>
        <p:nvSpPr>
          <p:cNvPr id="16" name="Triangle isocèle 15">
            <a:extLst>
              <a:ext uri="{FF2B5EF4-FFF2-40B4-BE49-F238E27FC236}">
                <a16:creationId xmlns:a16="http://schemas.microsoft.com/office/drawing/2014/main" id="{D8824863-8509-A046-5DA5-1889DE9DBC91}"/>
              </a:ext>
            </a:extLst>
          </p:cNvPr>
          <p:cNvSpPr/>
          <p:nvPr userDrawn="1"/>
        </p:nvSpPr>
        <p:spPr>
          <a:xfrm rot="5400000">
            <a:off x="11357" y="6469943"/>
            <a:ext cx="365124" cy="410989"/>
          </a:xfrm>
          <a:prstGeom prst="triangle">
            <a:avLst/>
          </a:prstGeom>
          <a:solidFill>
            <a:schemeClr val="accent6">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3" name="Espace réservé du pied de page 3">
            <a:extLst>
              <a:ext uri="{FF2B5EF4-FFF2-40B4-BE49-F238E27FC236}">
                <a16:creationId xmlns:a16="http://schemas.microsoft.com/office/drawing/2014/main" id="{91C350FE-A2A6-149E-FE83-8C7CBC6C6F08}"/>
              </a:ext>
            </a:extLst>
          </p:cNvPr>
          <p:cNvSpPr>
            <a:spLocks noGrp="1"/>
          </p:cNvSpPr>
          <p:nvPr>
            <p:ph type="ftr" sz="quarter" idx="3"/>
          </p:nvPr>
        </p:nvSpPr>
        <p:spPr>
          <a:xfrm>
            <a:off x="1660850" y="-25043"/>
            <a:ext cx="10531150" cy="36512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w="38100" cmpd="sng">
            <a:noFill/>
            <a:extLst>
              <a:ext uri="{C807C97D-BFC1-408E-A445-0C87EB9F89A2}">
                <ask:lineSketchStyleProps xmlns:ask="http://schemas.microsoft.com/office/drawing/2018/sketchyshapes" sd="1219033472">
                  <a:custGeom>
                    <a:avLst/>
                    <a:gdLst>
                      <a:gd name="connsiteX0" fmla="*/ 0 w 1660850"/>
                      <a:gd name="connsiteY0" fmla="*/ 0 h 6883044"/>
                      <a:gd name="connsiteX1" fmla="*/ 0 w 1660850"/>
                      <a:gd name="connsiteY1" fmla="*/ 0 h 6883044"/>
                      <a:gd name="connsiteX2" fmla="*/ 586834 w 1660850"/>
                      <a:gd name="connsiteY2" fmla="*/ 0 h 6883044"/>
                      <a:gd name="connsiteX3" fmla="*/ 1173667 w 1660850"/>
                      <a:gd name="connsiteY3" fmla="*/ 0 h 6883044"/>
                      <a:gd name="connsiteX4" fmla="*/ 1660850 w 1660850"/>
                      <a:gd name="connsiteY4" fmla="*/ 0 h 6883044"/>
                      <a:gd name="connsiteX5" fmla="*/ 1660850 w 1660850"/>
                      <a:gd name="connsiteY5" fmla="*/ 0 h 6883044"/>
                      <a:gd name="connsiteX6" fmla="*/ 1660850 w 1660850"/>
                      <a:gd name="connsiteY6" fmla="*/ 757135 h 6883044"/>
                      <a:gd name="connsiteX7" fmla="*/ 1660850 w 1660850"/>
                      <a:gd name="connsiteY7" fmla="*/ 1238948 h 6883044"/>
                      <a:gd name="connsiteX8" fmla="*/ 1660850 w 1660850"/>
                      <a:gd name="connsiteY8" fmla="*/ 1789591 h 6883044"/>
                      <a:gd name="connsiteX9" fmla="*/ 1660850 w 1660850"/>
                      <a:gd name="connsiteY9" fmla="*/ 2546726 h 6883044"/>
                      <a:gd name="connsiteX10" fmla="*/ 1660850 w 1660850"/>
                      <a:gd name="connsiteY10" fmla="*/ 3097370 h 6883044"/>
                      <a:gd name="connsiteX11" fmla="*/ 1660850 w 1660850"/>
                      <a:gd name="connsiteY11" fmla="*/ 3579183 h 6883044"/>
                      <a:gd name="connsiteX12" fmla="*/ 1660850 w 1660850"/>
                      <a:gd name="connsiteY12" fmla="*/ 4129826 h 6883044"/>
                      <a:gd name="connsiteX13" fmla="*/ 1660850 w 1660850"/>
                      <a:gd name="connsiteY13" fmla="*/ 4749300 h 6883044"/>
                      <a:gd name="connsiteX14" fmla="*/ 1660850 w 1660850"/>
                      <a:gd name="connsiteY14" fmla="*/ 5437605 h 6883044"/>
                      <a:gd name="connsiteX15" fmla="*/ 1660850 w 1660850"/>
                      <a:gd name="connsiteY15" fmla="*/ 5988248 h 6883044"/>
                      <a:gd name="connsiteX16" fmla="*/ 1660850 w 1660850"/>
                      <a:gd name="connsiteY16" fmla="*/ 6883044 h 6883044"/>
                      <a:gd name="connsiteX17" fmla="*/ 1660850 w 1660850"/>
                      <a:gd name="connsiteY17" fmla="*/ 6883044 h 6883044"/>
                      <a:gd name="connsiteX18" fmla="*/ 1107233 w 1660850"/>
                      <a:gd name="connsiteY18" fmla="*/ 6883044 h 6883044"/>
                      <a:gd name="connsiteX19" fmla="*/ 553617 w 1660850"/>
                      <a:gd name="connsiteY19" fmla="*/ 6883044 h 6883044"/>
                      <a:gd name="connsiteX20" fmla="*/ 0 w 1660850"/>
                      <a:gd name="connsiteY20" fmla="*/ 6883044 h 6883044"/>
                      <a:gd name="connsiteX21" fmla="*/ 0 w 1660850"/>
                      <a:gd name="connsiteY21" fmla="*/ 6883044 h 6883044"/>
                      <a:gd name="connsiteX22" fmla="*/ 0 w 1660850"/>
                      <a:gd name="connsiteY22" fmla="*/ 6194740 h 6883044"/>
                      <a:gd name="connsiteX23" fmla="*/ 0 w 1660850"/>
                      <a:gd name="connsiteY23" fmla="*/ 5575266 h 6883044"/>
                      <a:gd name="connsiteX24" fmla="*/ 0 w 1660850"/>
                      <a:gd name="connsiteY24" fmla="*/ 4886961 h 6883044"/>
                      <a:gd name="connsiteX25" fmla="*/ 0 w 1660850"/>
                      <a:gd name="connsiteY25" fmla="*/ 4129826 h 6883044"/>
                      <a:gd name="connsiteX26" fmla="*/ 0 w 1660850"/>
                      <a:gd name="connsiteY26" fmla="*/ 3372692 h 6883044"/>
                      <a:gd name="connsiteX27" fmla="*/ 0 w 1660850"/>
                      <a:gd name="connsiteY27" fmla="*/ 2615557 h 6883044"/>
                      <a:gd name="connsiteX28" fmla="*/ 0 w 1660850"/>
                      <a:gd name="connsiteY28" fmla="*/ 1789591 h 6883044"/>
                      <a:gd name="connsiteX29" fmla="*/ 0 w 1660850"/>
                      <a:gd name="connsiteY29" fmla="*/ 1101287 h 6883044"/>
                      <a:gd name="connsiteX30" fmla="*/ 0 w 1660850"/>
                      <a:gd name="connsiteY30" fmla="*/ 0 h 68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60850" h="6883044" fill="none" extrusionOk="0">
                        <a:moveTo>
                          <a:pt x="0" y="0"/>
                        </a:moveTo>
                        <a:lnTo>
                          <a:pt x="0" y="0"/>
                        </a:lnTo>
                        <a:cubicBezTo>
                          <a:pt x="197379" y="-22537"/>
                          <a:pt x="438070" y="-26100"/>
                          <a:pt x="586834" y="0"/>
                        </a:cubicBezTo>
                        <a:cubicBezTo>
                          <a:pt x="735598" y="26100"/>
                          <a:pt x="955121" y="11150"/>
                          <a:pt x="1173667" y="0"/>
                        </a:cubicBezTo>
                        <a:cubicBezTo>
                          <a:pt x="1392213" y="-11150"/>
                          <a:pt x="1447701" y="7512"/>
                          <a:pt x="1660850" y="0"/>
                        </a:cubicBezTo>
                        <a:lnTo>
                          <a:pt x="1660850" y="0"/>
                        </a:lnTo>
                        <a:cubicBezTo>
                          <a:pt x="1628562" y="152980"/>
                          <a:pt x="1653131" y="397760"/>
                          <a:pt x="1660850" y="757135"/>
                        </a:cubicBezTo>
                        <a:cubicBezTo>
                          <a:pt x="1668569" y="1116510"/>
                          <a:pt x="1642829" y="1115738"/>
                          <a:pt x="1660850" y="1238948"/>
                        </a:cubicBezTo>
                        <a:cubicBezTo>
                          <a:pt x="1678871" y="1362158"/>
                          <a:pt x="1657816" y="1656514"/>
                          <a:pt x="1660850" y="1789591"/>
                        </a:cubicBezTo>
                        <a:cubicBezTo>
                          <a:pt x="1663884" y="1922668"/>
                          <a:pt x="1644665" y="2172635"/>
                          <a:pt x="1660850" y="2546726"/>
                        </a:cubicBezTo>
                        <a:cubicBezTo>
                          <a:pt x="1677035" y="2920817"/>
                          <a:pt x="1667313" y="2921501"/>
                          <a:pt x="1660850" y="3097370"/>
                        </a:cubicBezTo>
                        <a:cubicBezTo>
                          <a:pt x="1654387" y="3273239"/>
                          <a:pt x="1639409" y="3433318"/>
                          <a:pt x="1660850" y="3579183"/>
                        </a:cubicBezTo>
                        <a:cubicBezTo>
                          <a:pt x="1682291" y="3725048"/>
                          <a:pt x="1638570" y="3939443"/>
                          <a:pt x="1660850" y="4129826"/>
                        </a:cubicBezTo>
                        <a:cubicBezTo>
                          <a:pt x="1683130" y="4320209"/>
                          <a:pt x="1689608" y="4456402"/>
                          <a:pt x="1660850" y="4749300"/>
                        </a:cubicBezTo>
                        <a:cubicBezTo>
                          <a:pt x="1632092" y="5042198"/>
                          <a:pt x="1665519" y="5264090"/>
                          <a:pt x="1660850" y="5437605"/>
                        </a:cubicBezTo>
                        <a:cubicBezTo>
                          <a:pt x="1656181" y="5611120"/>
                          <a:pt x="1634618" y="5763788"/>
                          <a:pt x="1660850" y="5988248"/>
                        </a:cubicBezTo>
                        <a:cubicBezTo>
                          <a:pt x="1687082" y="6212708"/>
                          <a:pt x="1673302" y="6700983"/>
                          <a:pt x="1660850" y="6883044"/>
                        </a:cubicBezTo>
                        <a:lnTo>
                          <a:pt x="1660850" y="6883044"/>
                        </a:lnTo>
                        <a:cubicBezTo>
                          <a:pt x="1457171" y="6903329"/>
                          <a:pt x="1224801" y="6901089"/>
                          <a:pt x="1107233" y="6883044"/>
                        </a:cubicBezTo>
                        <a:cubicBezTo>
                          <a:pt x="989665" y="6864999"/>
                          <a:pt x="792243" y="6863142"/>
                          <a:pt x="553617" y="6883044"/>
                        </a:cubicBezTo>
                        <a:cubicBezTo>
                          <a:pt x="314991" y="6902946"/>
                          <a:pt x="271515" y="6886700"/>
                          <a:pt x="0" y="6883044"/>
                        </a:cubicBezTo>
                        <a:lnTo>
                          <a:pt x="0" y="6883044"/>
                        </a:lnTo>
                        <a:cubicBezTo>
                          <a:pt x="-3735" y="6663787"/>
                          <a:pt x="-6877" y="6466041"/>
                          <a:pt x="0" y="6194740"/>
                        </a:cubicBezTo>
                        <a:cubicBezTo>
                          <a:pt x="6877" y="5923439"/>
                          <a:pt x="10754" y="5811892"/>
                          <a:pt x="0" y="5575266"/>
                        </a:cubicBezTo>
                        <a:cubicBezTo>
                          <a:pt x="-10754" y="5338640"/>
                          <a:pt x="-3019" y="5093123"/>
                          <a:pt x="0" y="4886961"/>
                        </a:cubicBezTo>
                        <a:cubicBezTo>
                          <a:pt x="3019" y="4680799"/>
                          <a:pt x="22556" y="4308048"/>
                          <a:pt x="0" y="4129826"/>
                        </a:cubicBezTo>
                        <a:cubicBezTo>
                          <a:pt x="-22556" y="3951605"/>
                          <a:pt x="-33342" y="3686459"/>
                          <a:pt x="0" y="3372692"/>
                        </a:cubicBezTo>
                        <a:cubicBezTo>
                          <a:pt x="33342" y="3058925"/>
                          <a:pt x="26806" y="2846520"/>
                          <a:pt x="0" y="2615557"/>
                        </a:cubicBezTo>
                        <a:cubicBezTo>
                          <a:pt x="-26806" y="2384594"/>
                          <a:pt x="-627" y="2201423"/>
                          <a:pt x="0" y="1789591"/>
                        </a:cubicBezTo>
                        <a:cubicBezTo>
                          <a:pt x="627" y="1377759"/>
                          <a:pt x="-32760" y="1276206"/>
                          <a:pt x="0" y="1101287"/>
                        </a:cubicBezTo>
                        <a:cubicBezTo>
                          <a:pt x="32760" y="926368"/>
                          <a:pt x="7494" y="331450"/>
                          <a:pt x="0" y="0"/>
                        </a:cubicBezTo>
                        <a:close/>
                      </a:path>
                      <a:path w="1660850" h="6883044" stroke="0" extrusionOk="0">
                        <a:moveTo>
                          <a:pt x="0" y="0"/>
                        </a:moveTo>
                        <a:lnTo>
                          <a:pt x="0" y="0"/>
                        </a:lnTo>
                        <a:cubicBezTo>
                          <a:pt x="110214" y="-23995"/>
                          <a:pt x="330863" y="11228"/>
                          <a:pt x="537008" y="0"/>
                        </a:cubicBezTo>
                        <a:cubicBezTo>
                          <a:pt x="743153" y="-11228"/>
                          <a:pt x="845529" y="22234"/>
                          <a:pt x="1040799" y="0"/>
                        </a:cubicBezTo>
                        <a:cubicBezTo>
                          <a:pt x="1236069" y="-22234"/>
                          <a:pt x="1524108" y="26183"/>
                          <a:pt x="1660850" y="0"/>
                        </a:cubicBezTo>
                        <a:lnTo>
                          <a:pt x="1660850" y="0"/>
                        </a:lnTo>
                        <a:cubicBezTo>
                          <a:pt x="1656964" y="168176"/>
                          <a:pt x="1641088" y="481052"/>
                          <a:pt x="1660850" y="619474"/>
                        </a:cubicBezTo>
                        <a:cubicBezTo>
                          <a:pt x="1680612" y="757896"/>
                          <a:pt x="1644396" y="958154"/>
                          <a:pt x="1660850" y="1170117"/>
                        </a:cubicBezTo>
                        <a:cubicBezTo>
                          <a:pt x="1677304" y="1382080"/>
                          <a:pt x="1659670" y="1558619"/>
                          <a:pt x="1660850" y="1720761"/>
                        </a:cubicBezTo>
                        <a:cubicBezTo>
                          <a:pt x="1662030" y="1882903"/>
                          <a:pt x="1686738" y="2223163"/>
                          <a:pt x="1660850" y="2409065"/>
                        </a:cubicBezTo>
                        <a:cubicBezTo>
                          <a:pt x="1634962" y="2594967"/>
                          <a:pt x="1638236" y="2784448"/>
                          <a:pt x="1660850" y="3097370"/>
                        </a:cubicBezTo>
                        <a:cubicBezTo>
                          <a:pt x="1683464" y="3410293"/>
                          <a:pt x="1657147" y="3434497"/>
                          <a:pt x="1660850" y="3648013"/>
                        </a:cubicBezTo>
                        <a:cubicBezTo>
                          <a:pt x="1664553" y="3861529"/>
                          <a:pt x="1634324" y="3939911"/>
                          <a:pt x="1660850" y="4198657"/>
                        </a:cubicBezTo>
                        <a:cubicBezTo>
                          <a:pt x="1687376" y="4457403"/>
                          <a:pt x="1694598" y="4627421"/>
                          <a:pt x="1660850" y="4886961"/>
                        </a:cubicBezTo>
                        <a:cubicBezTo>
                          <a:pt x="1627102" y="5146501"/>
                          <a:pt x="1693202" y="5290541"/>
                          <a:pt x="1660850" y="5644096"/>
                        </a:cubicBezTo>
                        <a:cubicBezTo>
                          <a:pt x="1628498" y="5997651"/>
                          <a:pt x="1675878" y="5985392"/>
                          <a:pt x="1660850" y="6125909"/>
                        </a:cubicBezTo>
                        <a:cubicBezTo>
                          <a:pt x="1645822" y="6266426"/>
                          <a:pt x="1683933" y="6565235"/>
                          <a:pt x="1660850" y="6883044"/>
                        </a:cubicBezTo>
                        <a:lnTo>
                          <a:pt x="1660850" y="6883044"/>
                        </a:lnTo>
                        <a:cubicBezTo>
                          <a:pt x="1406495" y="6857968"/>
                          <a:pt x="1254622" y="6909351"/>
                          <a:pt x="1107233" y="6883044"/>
                        </a:cubicBezTo>
                        <a:cubicBezTo>
                          <a:pt x="959844" y="6856737"/>
                          <a:pt x="706206" y="6876651"/>
                          <a:pt x="553617" y="6883044"/>
                        </a:cubicBezTo>
                        <a:cubicBezTo>
                          <a:pt x="401028" y="6889437"/>
                          <a:pt x="226364" y="6858284"/>
                          <a:pt x="0" y="6883044"/>
                        </a:cubicBezTo>
                        <a:lnTo>
                          <a:pt x="0" y="6883044"/>
                        </a:lnTo>
                        <a:cubicBezTo>
                          <a:pt x="31011" y="6736209"/>
                          <a:pt x="11449" y="6430449"/>
                          <a:pt x="0" y="6194740"/>
                        </a:cubicBezTo>
                        <a:cubicBezTo>
                          <a:pt x="-11449" y="5959031"/>
                          <a:pt x="-10270" y="5882942"/>
                          <a:pt x="0" y="5644096"/>
                        </a:cubicBezTo>
                        <a:cubicBezTo>
                          <a:pt x="10270" y="5405250"/>
                          <a:pt x="13837" y="5203908"/>
                          <a:pt x="0" y="5093453"/>
                        </a:cubicBezTo>
                        <a:cubicBezTo>
                          <a:pt x="-13837" y="4982998"/>
                          <a:pt x="23883" y="4747238"/>
                          <a:pt x="0" y="4473979"/>
                        </a:cubicBezTo>
                        <a:cubicBezTo>
                          <a:pt x="-23883" y="4200720"/>
                          <a:pt x="-439" y="3867624"/>
                          <a:pt x="0" y="3648013"/>
                        </a:cubicBezTo>
                        <a:cubicBezTo>
                          <a:pt x="439" y="3428402"/>
                          <a:pt x="2973" y="3221606"/>
                          <a:pt x="0" y="2959709"/>
                        </a:cubicBezTo>
                        <a:cubicBezTo>
                          <a:pt x="-2973" y="2697812"/>
                          <a:pt x="-891" y="2533646"/>
                          <a:pt x="0" y="2340235"/>
                        </a:cubicBezTo>
                        <a:cubicBezTo>
                          <a:pt x="891" y="2146824"/>
                          <a:pt x="22253" y="2085583"/>
                          <a:pt x="0" y="1858422"/>
                        </a:cubicBezTo>
                        <a:cubicBezTo>
                          <a:pt x="-22253" y="1631261"/>
                          <a:pt x="-1748" y="1481681"/>
                          <a:pt x="0" y="1376609"/>
                        </a:cubicBezTo>
                        <a:cubicBezTo>
                          <a:pt x="1748" y="1271537"/>
                          <a:pt x="-31136" y="859583"/>
                          <a:pt x="0" y="619474"/>
                        </a:cubicBezTo>
                        <a:cubicBezTo>
                          <a:pt x="31136" y="379365"/>
                          <a:pt x="-13372" y="224234"/>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a:defRPr lang="en-US" smtClean="0"/>
            </a:lvl1pPr>
          </a:lstStyle>
          <a:p>
            <a:pPr algn="ctr"/>
            <a:r>
              <a:rPr lang="en-US"/>
              <a:t>3rd Mountain Livestock Farming Systems Meeting</a:t>
            </a:r>
            <a:endParaRPr lang="en-US" dirty="0"/>
          </a:p>
        </p:txBody>
      </p:sp>
      <p:pic>
        <p:nvPicPr>
          <p:cNvPr id="7" name="Image 6">
            <a:extLst>
              <a:ext uri="{FF2B5EF4-FFF2-40B4-BE49-F238E27FC236}">
                <a16:creationId xmlns:a16="http://schemas.microsoft.com/office/drawing/2014/main" id="{77DF7334-B53F-5930-6479-C98F69D9619A}"/>
              </a:ext>
            </a:extLst>
          </p:cNvPr>
          <p:cNvPicPr>
            <a:picLocks noChangeAspect="1"/>
          </p:cNvPicPr>
          <p:nvPr userDrawn="1"/>
        </p:nvPicPr>
        <p:blipFill>
          <a:blip r:embed="rId10"/>
          <a:stretch>
            <a:fillRect/>
          </a:stretch>
        </p:blipFill>
        <p:spPr>
          <a:xfrm>
            <a:off x="113283" y="5399733"/>
            <a:ext cx="1434283" cy="835678"/>
          </a:xfrm>
          <a:prstGeom prst="roundRect">
            <a:avLst>
              <a:gd name="adj" fmla="val 8594"/>
            </a:avLst>
          </a:prstGeom>
          <a:solidFill>
            <a:srgbClr val="FFFFFF">
              <a:shade val="85000"/>
            </a:srgbClr>
          </a:solidFill>
          <a:ln>
            <a:noFill/>
          </a:ln>
          <a:effectLst/>
        </p:spPr>
      </p:pic>
      <p:pic>
        <p:nvPicPr>
          <p:cNvPr id="5" name="Image 4">
            <a:extLst>
              <a:ext uri="{FF2B5EF4-FFF2-40B4-BE49-F238E27FC236}">
                <a16:creationId xmlns:a16="http://schemas.microsoft.com/office/drawing/2014/main" id="{4D4049DC-F18B-BD9F-D3F4-D73BF6765D0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92359" y="4150584"/>
            <a:ext cx="891683" cy="644704"/>
          </a:xfrm>
          <a:prstGeom prst="roundRect">
            <a:avLst>
              <a:gd name="adj" fmla="val 8594"/>
            </a:avLst>
          </a:prstGeom>
          <a:solidFill>
            <a:srgbClr val="FFFFFF">
              <a:shade val="85000"/>
            </a:srgbClr>
          </a:solidFill>
          <a:ln>
            <a:noFill/>
          </a:ln>
          <a:effectLst/>
        </p:spPr>
      </p:pic>
      <p:pic>
        <p:nvPicPr>
          <p:cNvPr id="9" name="Image 8">
            <a:extLst>
              <a:ext uri="{FF2B5EF4-FFF2-40B4-BE49-F238E27FC236}">
                <a16:creationId xmlns:a16="http://schemas.microsoft.com/office/drawing/2014/main" id="{CA1D3C18-E0BA-4598-A7E2-AD907656836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2358" y="3083071"/>
            <a:ext cx="891683" cy="87022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4538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lnSpc>
          <a:spcPct val="90000"/>
        </a:lnSpc>
        <a:spcBef>
          <a:spcPct val="0"/>
        </a:spcBef>
        <a:buNone/>
        <a:defRPr sz="4400" b="1" kern="1200">
          <a:solidFill>
            <a:schemeClr val="accent6">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24.jp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0.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hyperlink" Target="mailto:sindy.throude@idele.fr"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life-green-sheep.e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jp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5AEEDB5-61D3-8812-5EEC-B3A2072D7C03}"/>
              </a:ext>
            </a:extLst>
          </p:cNvPr>
          <p:cNvSpPr>
            <a:spLocks noGrp="1"/>
          </p:cNvSpPr>
          <p:nvPr>
            <p:ph type="subTitle" idx="1"/>
          </p:nvPr>
        </p:nvSpPr>
        <p:spPr>
          <a:xfrm>
            <a:off x="2373853" y="3283254"/>
            <a:ext cx="9144000" cy="1427535"/>
          </a:xfrm>
        </p:spPr>
        <p:txBody>
          <a:bodyPr/>
          <a:lstStyle/>
          <a:p>
            <a:r>
              <a:rPr lang="en-GB" u="sng" dirty="0"/>
              <a:t>S. Throude</a:t>
            </a:r>
            <a:r>
              <a:rPr lang="en-GB" dirty="0"/>
              <a:t>, C. De Boissieu, </a:t>
            </a:r>
            <a:r>
              <a:rPr lang="fr-FR" dirty="0"/>
              <a:t>B. </a:t>
            </a:r>
            <a:r>
              <a:rPr lang="fr-FR" dirty="0" err="1"/>
              <a:t>Nougadère</a:t>
            </a:r>
            <a:r>
              <a:rPr lang="fr-FR" dirty="0"/>
              <a:t>, C. Vionnet, C. Rolland, B. Rouillé, J.B. </a:t>
            </a:r>
            <a:r>
              <a:rPr lang="fr-FR" dirty="0" err="1"/>
              <a:t>Dollé</a:t>
            </a:r>
            <a:endParaRPr lang="en-GB" dirty="0"/>
          </a:p>
        </p:txBody>
      </p:sp>
      <p:sp>
        <p:nvSpPr>
          <p:cNvPr id="4" name="Espace réservé du pied de page 3">
            <a:extLst>
              <a:ext uri="{FF2B5EF4-FFF2-40B4-BE49-F238E27FC236}">
                <a16:creationId xmlns:a16="http://schemas.microsoft.com/office/drawing/2014/main" id="{4E4B482A-95D0-3BF3-3289-4CA366819BEB}"/>
              </a:ext>
            </a:extLst>
          </p:cNvPr>
          <p:cNvSpPr>
            <a:spLocks noGrp="1"/>
          </p:cNvSpPr>
          <p:nvPr>
            <p:ph type="ftr" sz="quarter" idx="3"/>
          </p:nvPr>
        </p:nvSpPr>
        <p:spPr>
          <a:xfrm>
            <a:off x="1660850" y="-25043"/>
            <a:ext cx="10531150" cy="344639"/>
          </a:xfrm>
          <a:prstGeom prst="rect">
            <a:avLst/>
          </a:prstGeom>
        </p:spPr>
        <p:txBody>
          <a:bodyPr/>
          <a:lstStyle/>
          <a:p>
            <a:pPr algn="ctr"/>
            <a:r>
              <a:rPr lang="fr-FR" dirty="0"/>
              <a:t>3rd </a:t>
            </a:r>
            <a:r>
              <a:rPr lang="fr-FR" dirty="0" err="1"/>
              <a:t>Mountain</a:t>
            </a:r>
            <a:r>
              <a:rPr lang="fr-FR" dirty="0"/>
              <a:t> </a:t>
            </a:r>
            <a:r>
              <a:rPr lang="fr-FR" dirty="0" err="1"/>
              <a:t>Livestock</a:t>
            </a:r>
            <a:r>
              <a:rPr lang="fr-FR" dirty="0"/>
              <a:t> </a:t>
            </a:r>
            <a:r>
              <a:rPr lang="fr-FR" dirty="0" err="1"/>
              <a:t>Farming</a:t>
            </a:r>
            <a:r>
              <a:rPr lang="fr-FR" dirty="0"/>
              <a:t> </a:t>
            </a:r>
            <a:r>
              <a:rPr lang="fr-FR" dirty="0" err="1"/>
              <a:t>Systems</a:t>
            </a:r>
            <a:r>
              <a:rPr lang="fr-FR" dirty="0"/>
              <a:t> Meeting</a:t>
            </a:r>
          </a:p>
        </p:txBody>
      </p:sp>
      <p:sp>
        <p:nvSpPr>
          <p:cNvPr id="5" name="Espace réservé du numéro de diapositive 4">
            <a:extLst>
              <a:ext uri="{FF2B5EF4-FFF2-40B4-BE49-F238E27FC236}">
                <a16:creationId xmlns:a16="http://schemas.microsoft.com/office/drawing/2014/main" id="{475A1D03-721B-3F45-C416-4793BD106A9B}"/>
              </a:ext>
            </a:extLst>
          </p:cNvPr>
          <p:cNvSpPr>
            <a:spLocks noGrp="1"/>
          </p:cNvSpPr>
          <p:nvPr>
            <p:ph type="sldNum" sz="quarter" idx="12"/>
          </p:nvPr>
        </p:nvSpPr>
        <p:spPr/>
        <p:txBody>
          <a:bodyPr/>
          <a:lstStyle/>
          <a:p>
            <a:fld id="{831DB3F7-EDBB-4BBF-A579-FC85B12E6BC8}" type="slidenum">
              <a:rPr lang="fr-FR" smtClean="0"/>
              <a:t>1</a:t>
            </a:fld>
            <a:endParaRPr lang="fr-FR"/>
          </a:p>
        </p:txBody>
      </p:sp>
      <p:sp>
        <p:nvSpPr>
          <p:cNvPr id="2" name="Titre 1">
            <a:extLst>
              <a:ext uri="{FF2B5EF4-FFF2-40B4-BE49-F238E27FC236}">
                <a16:creationId xmlns:a16="http://schemas.microsoft.com/office/drawing/2014/main" id="{6C677636-AA73-9773-6B23-6391F4C79D57}"/>
              </a:ext>
            </a:extLst>
          </p:cNvPr>
          <p:cNvSpPr>
            <a:spLocks noGrp="1"/>
          </p:cNvSpPr>
          <p:nvPr>
            <p:ph type="ctrTitle"/>
          </p:nvPr>
        </p:nvSpPr>
        <p:spPr>
          <a:xfrm>
            <a:off x="2273933" y="1583487"/>
            <a:ext cx="9555393" cy="1600333"/>
          </a:xfrm>
        </p:spPr>
        <p:txBody>
          <a:bodyPr>
            <a:noAutofit/>
          </a:bodyPr>
          <a:lstStyle/>
          <a:p>
            <a:r>
              <a:rPr lang="fr-FR" sz="4800" dirty="0"/>
              <a:t>French </a:t>
            </a:r>
            <a:r>
              <a:rPr lang="fr-FR" sz="4800" dirty="0" err="1"/>
              <a:t>Mountain</a:t>
            </a:r>
            <a:r>
              <a:rPr lang="fr-FR" sz="4800" dirty="0"/>
              <a:t> </a:t>
            </a:r>
            <a:r>
              <a:rPr lang="fr-FR" sz="4800" dirty="0" err="1"/>
              <a:t>sheep</a:t>
            </a:r>
            <a:r>
              <a:rPr lang="fr-FR" sz="4800" dirty="0"/>
              <a:t> </a:t>
            </a:r>
            <a:r>
              <a:rPr lang="fr-FR" sz="4800" dirty="0" err="1"/>
              <a:t>farming</a:t>
            </a:r>
            <a:r>
              <a:rPr lang="fr-FR" sz="4800" dirty="0"/>
              <a:t> : </a:t>
            </a:r>
            <a:br>
              <a:rPr lang="fr-FR" sz="4800" dirty="0"/>
            </a:br>
            <a:r>
              <a:rPr lang="fr-FR" sz="4800" dirty="0"/>
              <a:t>a provider of </a:t>
            </a:r>
            <a:r>
              <a:rPr lang="fr-FR" sz="4800" dirty="0" err="1"/>
              <a:t>environmental</a:t>
            </a:r>
            <a:r>
              <a:rPr lang="fr-FR" sz="4800" dirty="0"/>
              <a:t> services</a:t>
            </a:r>
          </a:p>
        </p:txBody>
      </p:sp>
      <p:sp>
        <p:nvSpPr>
          <p:cNvPr id="11" name="Rectangle 10">
            <a:extLst>
              <a:ext uri="{FF2B5EF4-FFF2-40B4-BE49-F238E27FC236}">
                <a16:creationId xmlns:a16="http://schemas.microsoft.com/office/drawing/2014/main" id="{6E1F0F25-DF07-A79B-A5A7-3513FE174DE1}"/>
              </a:ext>
            </a:extLst>
          </p:cNvPr>
          <p:cNvSpPr/>
          <p:nvPr/>
        </p:nvSpPr>
        <p:spPr>
          <a:xfrm>
            <a:off x="1660850" y="603803"/>
            <a:ext cx="10531150" cy="692041"/>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t>Session 7 : </a:t>
            </a:r>
            <a:r>
              <a:rPr lang="fr-FR" sz="2800" dirty="0" err="1"/>
              <a:t>Sustainability</a:t>
            </a:r>
            <a:r>
              <a:rPr lang="fr-FR" sz="2800" dirty="0"/>
              <a:t> and </a:t>
            </a:r>
            <a:r>
              <a:rPr lang="fr-FR" sz="2800" dirty="0" err="1"/>
              <a:t>ecosystem</a:t>
            </a:r>
            <a:r>
              <a:rPr lang="fr-FR" sz="2800" dirty="0"/>
              <a:t> services of </a:t>
            </a:r>
            <a:r>
              <a:rPr lang="fr-FR" sz="2800" dirty="0" err="1"/>
              <a:t>mountain</a:t>
            </a:r>
            <a:r>
              <a:rPr lang="fr-FR" sz="2800" dirty="0"/>
              <a:t> </a:t>
            </a:r>
            <a:r>
              <a:rPr lang="fr-FR" sz="2800" dirty="0" err="1"/>
              <a:t>farming</a:t>
            </a:r>
            <a:endParaRPr lang="fr-FR" sz="2800" dirty="0"/>
          </a:p>
        </p:txBody>
      </p:sp>
      <p:pic>
        <p:nvPicPr>
          <p:cNvPr id="22" name="Image 21">
            <a:extLst>
              <a:ext uri="{FF2B5EF4-FFF2-40B4-BE49-F238E27FC236}">
                <a16:creationId xmlns:a16="http://schemas.microsoft.com/office/drawing/2014/main" id="{3543CA7E-2241-DC7B-36BD-4B0B8B64E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416" y="4285610"/>
            <a:ext cx="3030699" cy="2273024"/>
          </a:xfrm>
          <a:prstGeom prst="rect">
            <a:avLst/>
          </a:prstGeom>
          <a:ln>
            <a:noFill/>
          </a:ln>
          <a:effectLst>
            <a:outerShdw blurRad="292100" dist="139700" dir="2700000" algn="tl" rotWithShape="0">
              <a:srgbClr val="333333">
                <a:alpha val="65000"/>
              </a:srgbClr>
            </a:outerShdw>
          </a:effectLst>
        </p:spPr>
      </p:pic>
      <p:pic>
        <p:nvPicPr>
          <p:cNvPr id="24" name="Image 23">
            <a:extLst>
              <a:ext uri="{FF2B5EF4-FFF2-40B4-BE49-F238E27FC236}">
                <a16:creationId xmlns:a16="http://schemas.microsoft.com/office/drawing/2014/main" id="{C6E5A399-4896-AAB6-2AB8-DA55FA94D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301" y="4285610"/>
            <a:ext cx="3030699" cy="2273024"/>
          </a:xfrm>
          <a:prstGeom prst="rect">
            <a:avLst/>
          </a:prstGeom>
          <a:ln>
            <a:noFill/>
          </a:ln>
          <a:effectLst>
            <a:outerShdw blurRad="292100" dist="139700" dir="2700000" algn="tl" rotWithShape="0">
              <a:srgbClr val="333333">
                <a:alpha val="65000"/>
              </a:srgbClr>
            </a:outerShdw>
          </a:effectLst>
        </p:spPr>
      </p:pic>
      <p:sp>
        <p:nvSpPr>
          <p:cNvPr id="25" name="ZoneTexte 24">
            <a:extLst>
              <a:ext uri="{FF2B5EF4-FFF2-40B4-BE49-F238E27FC236}">
                <a16:creationId xmlns:a16="http://schemas.microsoft.com/office/drawing/2014/main" id="{A8D14974-C942-F7BC-432A-7016553C82A7}"/>
              </a:ext>
            </a:extLst>
          </p:cNvPr>
          <p:cNvSpPr txBox="1"/>
          <p:nvPr/>
        </p:nvSpPr>
        <p:spPr>
          <a:xfrm>
            <a:off x="9551773" y="6277233"/>
            <a:ext cx="1197342" cy="307777"/>
          </a:xfrm>
          <a:prstGeom prst="rect">
            <a:avLst/>
          </a:prstGeom>
          <a:noFill/>
        </p:spPr>
        <p:txBody>
          <a:bodyPr wrap="square" rtlCol="0">
            <a:spAutoFit/>
          </a:bodyPr>
          <a:lstStyle/>
          <a:p>
            <a:pPr algn="r"/>
            <a:r>
              <a:rPr lang="fr-FR" sz="1400" dirty="0">
                <a:solidFill>
                  <a:schemeClr val="bg1"/>
                </a:solidFill>
                <a:latin typeface="Calibri" panose="020F0502020204030204" pitchFamily="34" charset="0"/>
                <a:cs typeface="Calibri" panose="020F0502020204030204" pitchFamily="34" charset="0"/>
              </a:rPr>
              <a:t>©Idele</a:t>
            </a:r>
            <a:endParaRPr lang="fr-FR" sz="1400" dirty="0">
              <a:solidFill>
                <a:schemeClr val="bg1"/>
              </a:solidFill>
            </a:endParaRPr>
          </a:p>
        </p:txBody>
      </p:sp>
    </p:spTree>
    <p:extLst>
      <p:ext uri="{BB962C8B-B14F-4D97-AF65-F5344CB8AC3E}">
        <p14:creationId xmlns:p14="http://schemas.microsoft.com/office/powerpoint/2010/main" val="135313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A2FAB-AE3F-FEF3-30F8-A67D33B00F9F}"/>
              </a:ext>
            </a:extLst>
          </p:cNvPr>
          <p:cNvSpPr>
            <a:spLocks noGrp="1"/>
          </p:cNvSpPr>
          <p:nvPr>
            <p:ph type="title"/>
          </p:nvPr>
        </p:nvSpPr>
        <p:spPr/>
        <p:txBody>
          <a:bodyPr>
            <a:normAutofit/>
          </a:bodyPr>
          <a:lstStyle/>
          <a:p>
            <a:r>
              <a:rPr lang="fr-FR" dirty="0"/>
              <a:t>A </a:t>
            </a:r>
            <a:r>
              <a:rPr lang="fr-FR" dirty="0" err="1"/>
              <a:t>higher</a:t>
            </a:r>
            <a:r>
              <a:rPr lang="fr-FR" dirty="0"/>
              <a:t> GHG </a:t>
            </a:r>
            <a:r>
              <a:rPr lang="fr-FR" dirty="0" err="1"/>
              <a:t>emissions</a:t>
            </a:r>
            <a:r>
              <a:rPr lang="fr-FR" dirty="0"/>
              <a:t> </a:t>
            </a:r>
            <a:r>
              <a:rPr lang="fr-FR" dirty="0" err="1"/>
              <a:t>offsetting</a:t>
            </a:r>
            <a:r>
              <a:rPr lang="fr-FR" dirty="0"/>
              <a:t> </a:t>
            </a:r>
            <a:br>
              <a:rPr lang="fr-FR" dirty="0"/>
            </a:br>
            <a:r>
              <a:rPr lang="fr-FR" dirty="0"/>
              <a:t>for </a:t>
            </a:r>
            <a:r>
              <a:rPr lang="fr-FR" dirty="0" err="1"/>
              <a:t>moutain</a:t>
            </a:r>
            <a:r>
              <a:rPr lang="fr-FR" dirty="0"/>
              <a:t> </a:t>
            </a:r>
            <a:r>
              <a:rPr lang="fr-FR" dirty="0" err="1"/>
              <a:t>systems</a:t>
            </a:r>
            <a:r>
              <a:rPr lang="fr-FR" dirty="0"/>
              <a:t> </a:t>
            </a:r>
            <a:r>
              <a:rPr lang="fr-FR" sz="3100" b="0" i="1" dirty="0"/>
              <a:t>Ex of </a:t>
            </a:r>
            <a:r>
              <a:rPr lang="fr-FR" sz="3100" b="0" i="1" dirty="0" err="1"/>
              <a:t>meat</a:t>
            </a:r>
            <a:r>
              <a:rPr lang="fr-FR" sz="3100" b="0" i="1" dirty="0"/>
              <a:t> </a:t>
            </a:r>
            <a:r>
              <a:rPr lang="fr-FR" sz="3100" b="0" i="1" dirty="0" err="1"/>
              <a:t>sheep</a:t>
            </a:r>
            <a:r>
              <a:rPr lang="fr-FR" sz="3100" b="0" i="1" dirty="0"/>
              <a:t> </a:t>
            </a:r>
            <a:r>
              <a:rPr lang="fr-FR" sz="3100" b="0" i="1" dirty="0" err="1"/>
              <a:t>farms</a:t>
            </a:r>
            <a:endParaRPr lang="fr-FR" b="0" i="1" dirty="0"/>
          </a:p>
        </p:txBody>
      </p:sp>
      <p:sp>
        <p:nvSpPr>
          <p:cNvPr id="4" name="Espace réservé du numéro de diapositive 3">
            <a:extLst>
              <a:ext uri="{FF2B5EF4-FFF2-40B4-BE49-F238E27FC236}">
                <a16:creationId xmlns:a16="http://schemas.microsoft.com/office/drawing/2014/main" id="{E047EA3F-47EC-52D7-6943-BB304839A7EE}"/>
              </a:ext>
            </a:extLst>
          </p:cNvPr>
          <p:cNvSpPr>
            <a:spLocks noGrp="1"/>
          </p:cNvSpPr>
          <p:nvPr>
            <p:ph type="sldNum" sz="quarter" idx="12"/>
          </p:nvPr>
        </p:nvSpPr>
        <p:spPr/>
        <p:txBody>
          <a:bodyPr/>
          <a:lstStyle/>
          <a:p>
            <a:fld id="{831DB3F7-EDBB-4BBF-A579-FC85B12E6BC8}" type="slidenum">
              <a:rPr lang="fr-FR" smtClean="0"/>
              <a:t>10</a:t>
            </a:fld>
            <a:endParaRPr lang="fr-FR"/>
          </a:p>
        </p:txBody>
      </p:sp>
      <p:sp>
        <p:nvSpPr>
          <p:cNvPr id="5" name="Espace réservé du pied de page 4">
            <a:extLst>
              <a:ext uri="{FF2B5EF4-FFF2-40B4-BE49-F238E27FC236}">
                <a16:creationId xmlns:a16="http://schemas.microsoft.com/office/drawing/2014/main" id="{5EDA763E-C116-2565-67CF-D9DE2C020E67}"/>
              </a:ext>
            </a:extLst>
          </p:cNvPr>
          <p:cNvSpPr>
            <a:spLocks noGrp="1"/>
          </p:cNvSpPr>
          <p:nvPr>
            <p:ph type="ftr" sz="quarter" idx="3"/>
          </p:nvPr>
        </p:nvSpPr>
        <p:spPr/>
        <p:txBody>
          <a:bodyPr/>
          <a:lstStyle/>
          <a:p>
            <a:pPr algn="ctr"/>
            <a:r>
              <a:rPr lang="fr-FR"/>
              <a:t>3rd Mountain Livestock Farming Systems Meeting</a:t>
            </a:r>
            <a:endParaRPr lang="fr-FR" dirty="0"/>
          </a:p>
        </p:txBody>
      </p:sp>
      <p:pic>
        <p:nvPicPr>
          <p:cNvPr id="3" name="Graphic 14" descr="Mouton">
            <a:extLst>
              <a:ext uri="{FF2B5EF4-FFF2-40B4-BE49-F238E27FC236}">
                <a16:creationId xmlns:a16="http://schemas.microsoft.com/office/drawing/2014/main" id="{60BE815B-D20A-9F8B-905D-DB855AA350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6734" y="425564"/>
            <a:ext cx="1204683" cy="1204683"/>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ZoneTexte 6">
            <a:extLst>
              <a:ext uri="{FF2B5EF4-FFF2-40B4-BE49-F238E27FC236}">
                <a16:creationId xmlns:a16="http://schemas.microsoft.com/office/drawing/2014/main" id="{6E2CAF85-D9CC-6E8E-E50E-E1372351EC04}"/>
              </a:ext>
            </a:extLst>
          </p:cNvPr>
          <p:cNvSpPr txBox="1"/>
          <p:nvPr/>
        </p:nvSpPr>
        <p:spPr>
          <a:xfrm>
            <a:off x="1672426" y="6535061"/>
            <a:ext cx="7201268" cy="307777"/>
          </a:xfrm>
          <a:prstGeom prst="rect">
            <a:avLst/>
          </a:prstGeom>
          <a:noFill/>
        </p:spPr>
        <p:txBody>
          <a:bodyPr wrap="square" rtlCol="0">
            <a:spAutoFit/>
          </a:bodyPr>
          <a:lstStyle/>
          <a:p>
            <a:r>
              <a:rPr lang="fr-FR" sz="1400" i="1" dirty="0">
                <a:effectLst/>
                <a:ea typeface="Aptos" panose="020B0004020202020204" pitchFamily="34" charset="0"/>
              </a:rPr>
              <a:t>Preliminary </a:t>
            </a:r>
            <a:r>
              <a:rPr lang="fr-FR" sz="1400" i="1" dirty="0" err="1">
                <a:effectLst/>
                <a:ea typeface="Aptos" panose="020B0004020202020204" pitchFamily="34" charset="0"/>
              </a:rPr>
              <a:t>results</a:t>
            </a:r>
            <a:r>
              <a:rPr lang="fr-FR" sz="1400" i="1" dirty="0">
                <a:effectLst/>
                <a:ea typeface="Aptos" panose="020B0004020202020204" pitchFamily="34" charset="0"/>
              </a:rPr>
              <a:t> </a:t>
            </a:r>
            <a:r>
              <a:rPr lang="fr-FR" sz="1400" i="1" dirty="0" err="1">
                <a:effectLst/>
                <a:ea typeface="Aptos" panose="020B0004020202020204" pitchFamily="34" charset="0"/>
              </a:rPr>
              <a:t>from</a:t>
            </a:r>
            <a:r>
              <a:rPr lang="fr-FR" sz="1400" i="1" dirty="0">
                <a:effectLst/>
                <a:ea typeface="Aptos" panose="020B0004020202020204" pitchFamily="34" charset="0"/>
              </a:rPr>
              <a:t> LIFE Green S</a:t>
            </a:r>
            <a:r>
              <a:rPr lang="fr-FR" sz="1400" i="1" dirty="0">
                <a:ea typeface="Aptos" panose="020B0004020202020204" pitchFamily="34" charset="0"/>
              </a:rPr>
              <a:t>heep </a:t>
            </a:r>
            <a:r>
              <a:rPr lang="fr-FR" sz="1400" i="1" dirty="0" err="1">
                <a:ea typeface="Aptos" panose="020B0004020202020204" pitchFamily="34" charset="0"/>
              </a:rPr>
              <a:t>project</a:t>
            </a:r>
            <a:r>
              <a:rPr lang="fr-FR" sz="1400" i="1" dirty="0">
                <a:ea typeface="Aptos" panose="020B0004020202020204" pitchFamily="34" charset="0"/>
              </a:rPr>
              <a:t> </a:t>
            </a:r>
            <a:r>
              <a:rPr lang="fr-FR" sz="1400" i="1" dirty="0" err="1">
                <a:ea typeface="Aptos" panose="020B0004020202020204" pitchFamily="34" charset="0"/>
              </a:rPr>
              <a:t>from</a:t>
            </a:r>
            <a:r>
              <a:rPr lang="fr-FR" sz="1400" i="1" dirty="0">
                <a:ea typeface="Aptos" panose="020B0004020202020204" pitchFamily="34" charset="0"/>
              </a:rPr>
              <a:t> all FR </a:t>
            </a:r>
            <a:r>
              <a:rPr lang="fr-FR" sz="1400" i="1" dirty="0" err="1">
                <a:ea typeface="Aptos" panose="020B0004020202020204" pitchFamily="34" charset="0"/>
              </a:rPr>
              <a:t>meat</a:t>
            </a:r>
            <a:r>
              <a:rPr lang="fr-FR" sz="1400" i="1" dirty="0">
                <a:ea typeface="Aptos" panose="020B0004020202020204" pitchFamily="34" charset="0"/>
              </a:rPr>
              <a:t> </a:t>
            </a:r>
            <a:r>
              <a:rPr lang="fr-FR" sz="1400" i="1" dirty="0" err="1">
                <a:ea typeface="Aptos" panose="020B0004020202020204" pitchFamily="34" charset="0"/>
              </a:rPr>
              <a:t>sheep</a:t>
            </a:r>
            <a:r>
              <a:rPr lang="fr-FR" sz="1400" i="1" dirty="0">
                <a:ea typeface="Aptos" panose="020B0004020202020204" pitchFamily="34" charset="0"/>
              </a:rPr>
              <a:t> </a:t>
            </a:r>
            <a:r>
              <a:rPr lang="fr-FR" sz="1400" i="1" dirty="0" err="1">
                <a:ea typeface="Aptos" panose="020B0004020202020204" pitchFamily="34" charset="0"/>
              </a:rPr>
              <a:t>farms</a:t>
            </a:r>
            <a:r>
              <a:rPr lang="fr-FR" sz="1400" i="1" dirty="0">
                <a:ea typeface="Aptos" panose="020B0004020202020204" pitchFamily="34" charset="0"/>
              </a:rPr>
              <a:t> (635 </a:t>
            </a:r>
            <a:r>
              <a:rPr lang="fr-FR" sz="1400" i="1" dirty="0" err="1">
                <a:ea typeface="Aptos" panose="020B0004020202020204" pitchFamily="34" charset="0"/>
              </a:rPr>
              <a:t>farms</a:t>
            </a:r>
            <a:r>
              <a:rPr lang="fr-FR" sz="1400" i="1" dirty="0">
                <a:ea typeface="Aptos" panose="020B0004020202020204" pitchFamily="34" charset="0"/>
              </a:rPr>
              <a:t>)</a:t>
            </a:r>
            <a:endParaRPr lang="fr-FR" sz="1400" dirty="0"/>
          </a:p>
        </p:txBody>
      </p:sp>
      <p:sp>
        <p:nvSpPr>
          <p:cNvPr id="13" name="Rectangle 12">
            <a:extLst>
              <a:ext uri="{FF2B5EF4-FFF2-40B4-BE49-F238E27FC236}">
                <a16:creationId xmlns:a16="http://schemas.microsoft.com/office/drawing/2014/main" id="{FB500501-EC96-C245-2276-43266D03588F}"/>
              </a:ext>
            </a:extLst>
          </p:cNvPr>
          <p:cNvSpPr/>
          <p:nvPr/>
        </p:nvSpPr>
        <p:spPr>
          <a:xfrm>
            <a:off x="2970494" y="179331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65%</a:t>
            </a:r>
          </a:p>
        </p:txBody>
      </p:sp>
      <p:pic>
        <p:nvPicPr>
          <p:cNvPr id="17" name="Image 16" descr="Une image contenant clipart, Graphique, Dessin au trait, illustration&#10;&#10;Description générée automatiquement">
            <a:extLst>
              <a:ext uri="{FF2B5EF4-FFF2-40B4-BE49-F238E27FC236}">
                <a16:creationId xmlns:a16="http://schemas.microsoft.com/office/drawing/2014/main" id="{47D718C3-30AC-E6A7-1D51-8F56105E2D41}"/>
              </a:ext>
            </a:extLst>
          </p:cNvPr>
          <p:cNvPicPr>
            <a:picLocks noChangeAspect="1"/>
          </p:cNvPicPr>
          <p:nvPr/>
        </p:nvPicPr>
        <p:blipFill rotWithShape="1">
          <a:blip r:embed="rId5">
            <a:extLst>
              <a:ext uri="{28A0092B-C50C-407E-A947-70E740481C1C}">
                <a14:useLocalDpi xmlns:a14="http://schemas.microsoft.com/office/drawing/2010/main" val="0"/>
              </a:ext>
            </a:extLst>
          </a:blip>
          <a:srcRect l="76837" t="21563" r="3110" b="21828"/>
          <a:stretch/>
        </p:blipFill>
        <p:spPr>
          <a:xfrm>
            <a:off x="2121487" y="1690686"/>
            <a:ext cx="849007" cy="856342"/>
          </a:xfrm>
          <a:prstGeom prst="roundRect">
            <a:avLst>
              <a:gd name="adj" fmla="val 8594"/>
            </a:avLst>
          </a:prstGeom>
          <a:solidFill>
            <a:srgbClr val="FFFFFF">
              <a:shade val="85000"/>
            </a:srgbClr>
          </a:solidFill>
          <a:ln w="28575">
            <a:noFill/>
          </a:ln>
          <a:effectLst/>
        </p:spPr>
      </p:pic>
      <p:sp>
        <p:nvSpPr>
          <p:cNvPr id="19" name="Rectangle 18">
            <a:extLst>
              <a:ext uri="{FF2B5EF4-FFF2-40B4-BE49-F238E27FC236}">
                <a16:creationId xmlns:a16="http://schemas.microsoft.com/office/drawing/2014/main" id="{F52759A6-3FB3-F92C-34EC-3EBFD5530855}"/>
              </a:ext>
            </a:extLst>
          </p:cNvPr>
          <p:cNvSpPr/>
          <p:nvPr/>
        </p:nvSpPr>
        <p:spPr>
          <a:xfrm>
            <a:off x="3966019" y="1803870"/>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12%</a:t>
            </a:r>
          </a:p>
        </p:txBody>
      </p:sp>
      <p:sp>
        <p:nvSpPr>
          <p:cNvPr id="20" name="Rectangle 19">
            <a:extLst>
              <a:ext uri="{FF2B5EF4-FFF2-40B4-BE49-F238E27FC236}">
                <a16:creationId xmlns:a16="http://schemas.microsoft.com/office/drawing/2014/main" id="{AD3156E5-1820-64DE-C9F2-559E01C85C7D}"/>
              </a:ext>
            </a:extLst>
          </p:cNvPr>
          <p:cNvSpPr/>
          <p:nvPr/>
        </p:nvSpPr>
        <p:spPr>
          <a:xfrm>
            <a:off x="5132551" y="179616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22%</a:t>
            </a:r>
          </a:p>
        </p:txBody>
      </p:sp>
      <p:sp>
        <p:nvSpPr>
          <p:cNvPr id="21" name="Rectangle 20">
            <a:extLst>
              <a:ext uri="{FF2B5EF4-FFF2-40B4-BE49-F238E27FC236}">
                <a16:creationId xmlns:a16="http://schemas.microsoft.com/office/drawing/2014/main" id="{6A99E834-47E8-E080-D7CF-02FD839FD246}"/>
              </a:ext>
            </a:extLst>
          </p:cNvPr>
          <p:cNvSpPr/>
          <p:nvPr/>
        </p:nvSpPr>
        <p:spPr>
          <a:xfrm>
            <a:off x="6405404" y="1812253"/>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50%</a:t>
            </a:r>
          </a:p>
        </p:txBody>
      </p:sp>
      <p:sp>
        <p:nvSpPr>
          <p:cNvPr id="22" name="Rectangle 21">
            <a:extLst>
              <a:ext uri="{FF2B5EF4-FFF2-40B4-BE49-F238E27FC236}">
                <a16:creationId xmlns:a16="http://schemas.microsoft.com/office/drawing/2014/main" id="{CB9856AD-4257-E0A5-CE13-CF6D9BB140A0}"/>
              </a:ext>
            </a:extLst>
          </p:cNvPr>
          <p:cNvSpPr/>
          <p:nvPr/>
        </p:nvSpPr>
        <p:spPr>
          <a:xfrm>
            <a:off x="7440307" y="1815177"/>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51%</a:t>
            </a:r>
          </a:p>
        </p:txBody>
      </p:sp>
      <p:sp>
        <p:nvSpPr>
          <p:cNvPr id="23" name="Rectangle 22">
            <a:extLst>
              <a:ext uri="{FF2B5EF4-FFF2-40B4-BE49-F238E27FC236}">
                <a16:creationId xmlns:a16="http://schemas.microsoft.com/office/drawing/2014/main" id="{C607E68E-0A5F-0EDB-4730-FAFF3C0ABB94}"/>
              </a:ext>
            </a:extLst>
          </p:cNvPr>
          <p:cNvSpPr/>
          <p:nvPr/>
        </p:nvSpPr>
        <p:spPr>
          <a:xfrm>
            <a:off x="8676779" y="181225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91%</a:t>
            </a:r>
          </a:p>
        </p:txBody>
      </p:sp>
      <p:sp>
        <p:nvSpPr>
          <p:cNvPr id="24" name="Rectangle 23">
            <a:extLst>
              <a:ext uri="{FF2B5EF4-FFF2-40B4-BE49-F238E27FC236}">
                <a16:creationId xmlns:a16="http://schemas.microsoft.com/office/drawing/2014/main" id="{8AABB1FF-7226-BA28-646B-BF273BCEB886}"/>
              </a:ext>
            </a:extLst>
          </p:cNvPr>
          <p:cNvSpPr/>
          <p:nvPr/>
        </p:nvSpPr>
        <p:spPr>
          <a:xfrm>
            <a:off x="9960722" y="181225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133%</a:t>
            </a:r>
          </a:p>
        </p:txBody>
      </p:sp>
      <p:graphicFrame>
        <p:nvGraphicFramePr>
          <p:cNvPr id="29" name="Graphique 28">
            <a:extLst>
              <a:ext uri="{FF2B5EF4-FFF2-40B4-BE49-F238E27FC236}">
                <a16:creationId xmlns:a16="http://schemas.microsoft.com/office/drawing/2014/main" id="{1C2DFE09-B17E-4E82-8272-80B85E0B1ED1}"/>
              </a:ext>
            </a:extLst>
          </p:cNvPr>
          <p:cNvGraphicFramePr>
            <a:graphicFrameLocks/>
          </p:cNvGraphicFramePr>
          <p:nvPr>
            <p:extLst>
              <p:ext uri="{D42A27DB-BD31-4B8C-83A1-F6EECF244321}">
                <p14:modId xmlns:p14="http://schemas.microsoft.com/office/powerpoint/2010/main" val="1173460272"/>
              </p:ext>
            </p:extLst>
          </p:nvPr>
        </p:nvGraphicFramePr>
        <p:xfrm>
          <a:off x="1683151" y="1715728"/>
          <a:ext cx="10508849" cy="4767021"/>
        </p:xfrm>
        <a:graphic>
          <a:graphicData uri="http://schemas.openxmlformats.org/drawingml/2006/chart">
            <c:chart xmlns:c="http://schemas.openxmlformats.org/drawingml/2006/chart" xmlns:r="http://schemas.openxmlformats.org/officeDocument/2006/relationships" r:id="rId6"/>
          </a:graphicData>
        </a:graphic>
      </p:graphicFrame>
      <p:sp>
        <p:nvSpPr>
          <p:cNvPr id="30" name="Rectangle 29">
            <a:extLst>
              <a:ext uri="{FF2B5EF4-FFF2-40B4-BE49-F238E27FC236}">
                <a16:creationId xmlns:a16="http://schemas.microsoft.com/office/drawing/2014/main" id="{5D803EE6-8F92-957F-A45E-B5A64C02E10C}"/>
              </a:ext>
            </a:extLst>
          </p:cNvPr>
          <p:cNvSpPr/>
          <p:nvPr/>
        </p:nvSpPr>
        <p:spPr>
          <a:xfrm>
            <a:off x="3154791" y="176604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60%</a:t>
            </a:r>
          </a:p>
        </p:txBody>
      </p:sp>
      <p:pic>
        <p:nvPicPr>
          <p:cNvPr id="31" name="Image 30" descr="Une image contenant clipart, Graphique, Dessin au trait, illustration&#10;&#10;Description générée automatiquement">
            <a:extLst>
              <a:ext uri="{FF2B5EF4-FFF2-40B4-BE49-F238E27FC236}">
                <a16:creationId xmlns:a16="http://schemas.microsoft.com/office/drawing/2014/main" id="{B0D5EC5F-14FF-8BF9-77A0-6D8B4825953F}"/>
              </a:ext>
            </a:extLst>
          </p:cNvPr>
          <p:cNvPicPr>
            <a:picLocks noChangeAspect="1"/>
          </p:cNvPicPr>
          <p:nvPr/>
        </p:nvPicPr>
        <p:blipFill rotWithShape="1">
          <a:blip r:embed="rId5">
            <a:extLst>
              <a:ext uri="{28A0092B-C50C-407E-A947-70E740481C1C}">
                <a14:useLocalDpi xmlns:a14="http://schemas.microsoft.com/office/drawing/2010/main" val="0"/>
              </a:ext>
            </a:extLst>
          </a:blip>
          <a:srcRect l="76837" t="21563" r="3110" b="21828"/>
          <a:stretch/>
        </p:blipFill>
        <p:spPr>
          <a:xfrm>
            <a:off x="2305784" y="1663416"/>
            <a:ext cx="849007" cy="856342"/>
          </a:xfrm>
          <a:prstGeom prst="roundRect">
            <a:avLst>
              <a:gd name="adj" fmla="val 8594"/>
            </a:avLst>
          </a:prstGeom>
          <a:solidFill>
            <a:srgbClr val="FFFFFF">
              <a:shade val="85000"/>
            </a:srgbClr>
          </a:solidFill>
          <a:ln w="28575">
            <a:noFill/>
          </a:ln>
          <a:effectLst/>
        </p:spPr>
      </p:pic>
      <p:sp>
        <p:nvSpPr>
          <p:cNvPr id="32" name="Rectangle 31">
            <a:extLst>
              <a:ext uri="{FF2B5EF4-FFF2-40B4-BE49-F238E27FC236}">
                <a16:creationId xmlns:a16="http://schemas.microsoft.com/office/drawing/2014/main" id="{84A76D8B-31A3-FC52-FE59-472CC9D250CF}"/>
              </a:ext>
            </a:extLst>
          </p:cNvPr>
          <p:cNvSpPr/>
          <p:nvPr/>
        </p:nvSpPr>
        <p:spPr>
          <a:xfrm>
            <a:off x="4150316" y="1776600"/>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12%</a:t>
            </a:r>
          </a:p>
        </p:txBody>
      </p:sp>
      <p:sp>
        <p:nvSpPr>
          <p:cNvPr id="33" name="Rectangle 32">
            <a:extLst>
              <a:ext uri="{FF2B5EF4-FFF2-40B4-BE49-F238E27FC236}">
                <a16:creationId xmlns:a16="http://schemas.microsoft.com/office/drawing/2014/main" id="{2EB049F6-1A5F-3B51-7461-957B0D362021}"/>
              </a:ext>
            </a:extLst>
          </p:cNvPr>
          <p:cNvSpPr/>
          <p:nvPr/>
        </p:nvSpPr>
        <p:spPr>
          <a:xfrm>
            <a:off x="5316848" y="176889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22%</a:t>
            </a:r>
          </a:p>
        </p:txBody>
      </p:sp>
      <p:sp>
        <p:nvSpPr>
          <p:cNvPr id="34" name="Rectangle 33">
            <a:extLst>
              <a:ext uri="{FF2B5EF4-FFF2-40B4-BE49-F238E27FC236}">
                <a16:creationId xmlns:a16="http://schemas.microsoft.com/office/drawing/2014/main" id="{EFEB9CE4-C6F4-9F4D-C5CC-B9119401268F}"/>
              </a:ext>
            </a:extLst>
          </p:cNvPr>
          <p:cNvSpPr/>
          <p:nvPr/>
        </p:nvSpPr>
        <p:spPr>
          <a:xfrm>
            <a:off x="6589701" y="1784983"/>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50%</a:t>
            </a:r>
          </a:p>
        </p:txBody>
      </p:sp>
      <p:sp>
        <p:nvSpPr>
          <p:cNvPr id="35" name="Rectangle 34">
            <a:extLst>
              <a:ext uri="{FF2B5EF4-FFF2-40B4-BE49-F238E27FC236}">
                <a16:creationId xmlns:a16="http://schemas.microsoft.com/office/drawing/2014/main" id="{6791AA2A-0BDD-C273-C20F-E544C6A258C1}"/>
              </a:ext>
            </a:extLst>
          </p:cNvPr>
          <p:cNvSpPr/>
          <p:nvPr/>
        </p:nvSpPr>
        <p:spPr>
          <a:xfrm>
            <a:off x="7624604" y="1787907"/>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51%</a:t>
            </a:r>
          </a:p>
        </p:txBody>
      </p:sp>
      <p:sp>
        <p:nvSpPr>
          <p:cNvPr id="36" name="Rectangle 35">
            <a:extLst>
              <a:ext uri="{FF2B5EF4-FFF2-40B4-BE49-F238E27FC236}">
                <a16:creationId xmlns:a16="http://schemas.microsoft.com/office/drawing/2014/main" id="{DE57B92D-243F-F05D-9DDD-5D7395C8F66E}"/>
              </a:ext>
            </a:extLst>
          </p:cNvPr>
          <p:cNvSpPr/>
          <p:nvPr/>
        </p:nvSpPr>
        <p:spPr>
          <a:xfrm>
            <a:off x="8861076" y="178498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91%</a:t>
            </a:r>
          </a:p>
        </p:txBody>
      </p:sp>
      <p:sp>
        <p:nvSpPr>
          <p:cNvPr id="37" name="Rectangle 36">
            <a:extLst>
              <a:ext uri="{FF2B5EF4-FFF2-40B4-BE49-F238E27FC236}">
                <a16:creationId xmlns:a16="http://schemas.microsoft.com/office/drawing/2014/main" id="{F81F3185-E257-191E-96B0-1DE4449D23C3}"/>
              </a:ext>
            </a:extLst>
          </p:cNvPr>
          <p:cNvSpPr/>
          <p:nvPr/>
        </p:nvSpPr>
        <p:spPr>
          <a:xfrm>
            <a:off x="10145019" y="1784982"/>
            <a:ext cx="968709" cy="5564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6">
                    <a:lumMod val="75000"/>
                  </a:schemeClr>
                </a:solidFill>
              </a:rPr>
              <a:t>133%</a:t>
            </a:r>
          </a:p>
        </p:txBody>
      </p:sp>
      <p:sp>
        <p:nvSpPr>
          <p:cNvPr id="6" name="Flèche : pentagone 5">
            <a:extLst>
              <a:ext uri="{FF2B5EF4-FFF2-40B4-BE49-F238E27FC236}">
                <a16:creationId xmlns:a16="http://schemas.microsoft.com/office/drawing/2014/main" id="{ECE66617-AB41-86AB-9A96-D33A02052EFA}"/>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Results</a:t>
            </a:r>
            <a:endParaRPr lang="fr-FR" sz="2000" b="1" dirty="0"/>
          </a:p>
        </p:txBody>
      </p:sp>
      <p:sp>
        <p:nvSpPr>
          <p:cNvPr id="38" name="Rectangle : coins arrondis 37">
            <a:extLst>
              <a:ext uri="{FF2B5EF4-FFF2-40B4-BE49-F238E27FC236}">
                <a16:creationId xmlns:a16="http://schemas.microsoft.com/office/drawing/2014/main" id="{573EADDA-EEA2-77F4-3913-63109E49B735}"/>
              </a:ext>
            </a:extLst>
          </p:cNvPr>
          <p:cNvSpPr/>
          <p:nvPr/>
        </p:nvSpPr>
        <p:spPr>
          <a:xfrm>
            <a:off x="6371335" y="1742999"/>
            <a:ext cx="4888543" cy="4338823"/>
          </a:xfrm>
          <a:prstGeom prst="roundRect">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899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8423AE-A24C-1BB8-D154-F80AE592796B}"/>
              </a:ext>
            </a:extLst>
          </p:cNvPr>
          <p:cNvSpPr>
            <a:spLocks noGrp="1"/>
          </p:cNvSpPr>
          <p:nvPr>
            <p:ph type="title"/>
          </p:nvPr>
        </p:nvSpPr>
        <p:spPr/>
        <p:txBody>
          <a:bodyPr>
            <a:normAutofit/>
          </a:bodyPr>
          <a:lstStyle/>
          <a:p>
            <a:r>
              <a:rPr lang="fr-FR" sz="4400" dirty="0"/>
              <a:t>French </a:t>
            </a:r>
            <a:r>
              <a:rPr lang="fr-FR" sz="4400" dirty="0" err="1"/>
              <a:t>Mountain</a:t>
            </a:r>
            <a:r>
              <a:rPr lang="fr-FR" sz="4400" dirty="0"/>
              <a:t> </a:t>
            </a:r>
            <a:r>
              <a:rPr lang="fr-FR" sz="4400" dirty="0" err="1"/>
              <a:t>sheep</a:t>
            </a:r>
            <a:r>
              <a:rPr lang="fr-FR" sz="4400" dirty="0"/>
              <a:t> </a:t>
            </a:r>
            <a:r>
              <a:rPr lang="fr-FR" sz="4400" dirty="0" err="1"/>
              <a:t>farming</a:t>
            </a:r>
            <a:r>
              <a:rPr lang="fr-FR" sz="4400" dirty="0"/>
              <a:t> : </a:t>
            </a:r>
            <a:br>
              <a:rPr lang="fr-FR" sz="4400" dirty="0"/>
            </a:br>
            <a:r>
              <a:rPr lang="fr-FR" sz="4400" dirty="0"/>
              <a:t>a provider of </a:t>
            </a:r>
            <a:r>
              <a:rPr lang="fr-FR" sz="4400" dirty="0" err="1"/>
              <a:t>environmental</a:t>
            </a:r>
            <a:r>
              <a:rPr lang="fr-FR" sz="4400" dirty="0"/>
              <a:t> services</a:t>
            </a:r>
            <a:r>
              <a:rPr lang="fr-FR" dirty="0"/>
              <a:t> </a:t>
            </a:r>
          </a:p>
        </p:txBody>
      </p:sp>
      <p:sp>
        <p:nvSpPr>
          <p:cNvPr id="4" name="Espace réservé du numéro de diapositive 3">
            <a:extLst>
              <a:ext uri="{FF2B5EF4-FFF2-40B4-BE49-F238E27FC236}">
                <a16:creationId xmlns:a16="http://schemas.microsoft.com/office/drawing/2014/main" id="{06614E01-5423-FEB3-80B2-4DD205154BD9}"/>
              </a:ext>
            </a:extLst>
          </p:cNvPr>
          <p:cNvSpPr>
            <a:spLocks noGrp="1"/>
          </p:cNvSpPr>
          <p:nvPr>
            <p:ph type="sldNum" sz="quarter" idx="12"/>
          </p:nvPr>
        </p:nvSpPr>
        <p:spPr/>
        <p:txBody>
          <a:bodyPr/>
          <a:lstStyle/>
          <a:p>
            <a:fld id="{831DB3F7-EDBB-4BBF-A579-FC85B12E6BC8}" type="slidenum">
              <a:rPr lang="fr-FR" smtClean="0"/>
              <a:t>11</a:t>
            </a:fld>
            <a:endParaRPr lang="fr-FR"/>
          </a:p>
        </p:txBody>
      </p:sp>
      <p:sp>
        <p:nvSpPr>
          <p:cNvPr id="5" name="Espace réservé du pied de page 4">
            <a:extLst>
              <a:ext uri="{FF2B5EF4-FFF2-40B4-BE49-F238E27FC236}">
                <a16:creationId xmlns:a16="http://schemas.microsoft.com/office/drawing/2014/main" id="{55F1DE68-FE8D-9339-DEF6-9496B723FA97}"/>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9" name="Flèche : pentagone 8">
            <a:extLst>
              <a:ext uri="{FF2B5EF4-FFF2-40B4-BE49-F238E27FC236}">
                <a16:creationId xmlns:a16="http://schemas.microsoft.com/office/drawing/2014/main" id="{0ACEA4B4-03D3-2CF4-466D-E99DB7E933EF}"/>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Conclusion</a:t>
            </a:r>
          </a:p>
        </p:txBody>
      </p:sp>
      <p:sp>
        <p:nvSpPr>
          <p:cNvPr id="16" name="Rectangle 15">
            <a:extLst>
              <a:ext uri="{FF2B5EF4-FFF2-40B4-BE49-F238E27FC236}">
                <a16:creationId xmlns:a16="http://schemas.microsoft.com/office/drawing/2014/main" id="{7D0D4CC9-93AD-213B-22B9-7F86F6CBECFA}"/>
              </a:ext>
            </a:extLst>
          </p:cNvPr>
          <p:cNvSpPr/>
          <p:nvPr/>
        </p:nvSpPr>
        <p:spPr>
          <a:xfrm>
            <a:off x="2535306" y="1957259"/>
            <a:ext cx="4088777" cy="900554"/>
          </a:xfrm>
          <a:prstGeom prst="rect">
            <a:avLst/>
          </a:prstGeom>
          <a:solidFill>
            <a:schemeClr val="accent6">
              <a:lumMod val="5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Not </a:t>
            </a:r>
            <a:r>
              <a:rPr lang="fr-FR" sz="2400" dirty="0" err="1"/>
              <a:t>only</a:t>
            </a:r>
            <a:r>
              <a:rPr lang="fr-FR" sz="2400" dirty="0"/>
              <a:t> </a:t>
            </a:r>
            <a:r>
              <a:rPr lang="fr-FR" sz="2400" dirty="0" err="1"/>
              <a:t>negative</a:t>
            </a:r>
            <a:r>
              <a:rPr lang="fr-FR" sz="2400" dirty="0"/>
              <a:t> impacts but </a:t>
            </a:r>
            <a:r>
              <a:rPr lang="fr-FR" sz="2400" dirty="0" err="1"/>
              <a:t>also</a:t>
            </a:r>
            <a:r>
              <a:rPr lang="fr-FR" sz="2400" dirty="0"/>
              <a:t> positive contributions !</a:t>
            </a:r>
          </a:p>
        </p:txBody>
      </p:sp>
      <p:pic>
        <p:nvPicPr>
          <p:cNvPr id="17" name="Image 16">
            <a:extLst>
              <a:ext uri="{FF2B5EF4-FFF2-40B4-BE49-F238E27FC236}">
                <a16:creationId xmlns:a16="http://schemas.microsoft.com/office/drawing/2014/main" id="{E03FDDF0-0D83-6652-9FE5-BF1957D44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5297" y="1838761"/>
            <a:ext cx="973170" cy="1028028"/>
          </a:xfrm>
          <a:prstGeom prst="rect">
            <a:avLst/>
          </a:prstGeom>
        </p:spPr>
      </p:pic>
      <p:pic>
        <p:nvPicPr>
          <p:cNvPr id="18" name="Image 17">
            <a:extLst>
              <a:ext uri="{FF2B5EF4-FFF2-40B4-BE49-F238E27FC236}">
                <a16:creationId xmlns:a16="http://schemas.microsoft.com/office/drawing/2014/main" id="{E3EFA352-5B26-A456-6D52-4BCB0499D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1048" y="1795233"/>
            <a:ext cx="973170" cy="1071556"/>
          </a:xfrm>
          <a:prstGeom prst="rect">
            <a:avLst/>
          </a:prstGeom>
        </p:spPr>
      </p:pic>
      <p:pic>
        <p:nvPicPr>
          <p:cNvPr id="19" name="Image 18">
            <a:extLst>
              <a:ext uri="{FF2B5EF4-FFF2-40B4-BE49-F238E27FC236}">
                <a16:creationId xmlns:a16="http://schemas.microsoft.com/office/drawing/2014/main" id="{5CE1103E-097A-68DF-10F2-5FCBE07497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934" y="1966235"/>
            <a:ext cx="1389035" cy="900554"/>
          </a:xfrm>
          <a:prstGeom prst="rect">
            <a:avLst/>
          </a:prstGeom>
        </p:spPr>
      </p:pic>
      <p:sp>
        <p:nvSpPr>
          <p:cNvPr id="20" name="Rectangle 19">
            <a:extLst>
              <a:ext uri="{FF2B5EF4-FFF2-40B4-BE49-F238E27FC236}">
                <a16:creationId xmlns:a16="http://schemas.microsoft.com/office/drawing/2014/main" id="{390A0DE0-5821-FC28-7EC4-98E4C06A037F}"/>
              </a:ext>
            </a:extLst>
          </p:cNvPr>
          <p:cNvSpPr/>
          <p:nvPr/>
        </p:nvSpPr>
        <p:spPr>
          <a:xfrm>
            <a:off x="4681501" y="3261836"/>
            <a:ext cx="4912241" cy="1224608"/>
          </a:xfrm>
          <a:prstGeom prst="rect">
            <a:avLst/>
          </a:prstGeom>
          <a:solidFill>
            <a:schemeClr val="accent6">
              <a:lumMod val="5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An important contribution to </a:t>
            </a:r>
            <a:r>
              <a:rPr lang="fr-FR" sz="2400" dirty="0" err="1"/>
              <a:t>climate</a:t>
            </a:r>
            <a:r>
              <a:rPr lang="fr-FR" sz="2400" dirty="0"/>
              <a:t> </a:t>
            </a:r>
            <a:r>
              <a:rPr lang="fr-FR" sz="2400" dirty="0" err="1"/>
              <a:t>regulation</a:t>
            </a:r>
            <a:r>
              <a:rPr lang="fr-FR" sz="2400" dirty="0"/>
              <a:t> </a:t>
            </a:r>
            <a:r>
              <a:rPr lang="fr-FR" sz="2400" dirty="0" err="1"/>
              <a:t>thanks</a:t>
            </a:r>
            <a:r>
              <a:rPr lang="fr-FR" sz="2400" dirty="0"/>
              <a:t> to </a:t>
            </a:r>
            <a:r>
              <a:rPr lang="fr-FR" sz="2400" dirty="0" err="1"/>
              <a:t>grassland</a:t>
            </a:r>
            <a:r>
              <a:rPr lang="fr-FR" sz="2400" dirty="0"/>
              <a:t> &amp; pastoral areas !</a:t>
            </a:r>
          </a:p>
        </p:txBody>
      </p:sp>
      <p:pic>
        <p:nvPicPr>
          <p:cNvPr id="21" name="Image 20" descr="Une image contenant motif&#10;&#10;Description générée automatiquement avec une confiance moyenne">
            <a:extLst>
              <a:ext uri="{FF2B5EF4-FFF2-40B4-BE49-F238E27FC236}">
                <a16:creationId xmlns:a16="http://schemas.microsoft.com/office/drawing/2014/main" id="{1C6DABB2-353A-408F-B3F6-163107BBFBD1}"/>
              </a:ext>
            </a:extLst>
          </p:cNvPr>
          <p:cNvPicPr>
            <a:picLocks noChangeAspect="1"/>
          </p:cNvPicPr>
          <p:nvPr/>
        </p:nvPicPr>
        <p:blipFill rotWithShape="1">
          <a:blip r:embed="rId5">
            <a:extLst>
              <a:ext uri="{28A0092B-C50C-407E-A947-70E740481C1C}">
                <a14:useLocalDpi xmlns:a14="http://schemas.microsoft.com/office/drawing/2010/main" val="0"/>
              </a:ext>
            </a:extLst>
          </a:blip>
          <a:srcRect t="9104" b="14419"/>
          <a:stretch/>
        </p:blipFill>
        <p:spPr>
          <a:xfrm>
            <a:off x="9978573" y="3051144"/>
            <a:ext cx="1785426" cy="1365432"/>
          </a:xfrm>
          <a:prstGeom prst="roundRect">
            <a:avLst>
              <a:gd name="adj" fmla="val 8594"/>
            </a:avLst>
          </a:prstGeom>
          <a:solidFill>
            <a:srgbClr val="FFFFFF">
              <a:shade val="85000"/>
            </a:srgbClr>
          </a:solidFill>
          <a:ln w="28575">
            <a:noFill/>
          </a:ln>
          <a:effectLst/>
        </p:spPr>
      </p:pic>
      <p:pic>
        <p:nvPicPr>
          <p:cNvPr id="22" name="Image 21" descr="Une image contenant clipart, Graphique, Dessin au trait, illustration&#10;&#10;Description générée automatiquement">
            <a:extLst>
              <a:ext uri="{FF2B5EF4-FFF2-40B4-BE49-F238E27FC236}">
                <a16:creationId xmlns:a16="http://schemas.microsoft.com/office/drawing/2014/main" id="{D53933EB-07CA-4E49-B943-6A367A95BA76}"/>
              </a:ext>
            </a:extLst>
          </p:cNvPr>
          <p:cNvPicPr>
            <a:picLocks noChangeAspect="1"/>
          </p:cNvPicPr>
          <p:nvPr/>
        </p:nvPicPr>
        <p:blipFill rotWithShape="1">
          <a:blip r:embed="rId6">
            <a:extLst>
              <a:ext uri="{28A0092B-C50C-407E-A947-70E740481C1C}">
                <a14:useLocalDpi xmlns:a14="http://schemas.microsoft.com/office/drawing/2010/main" val="0"/>
              </a:ext>
            </a:extLst>
          </a:blip>
          <a:srcRect l="76837" t="21563" r="3110" b="21828"/>
          <a:stretch/>
        </p:blipFill>
        <p:spPr>
          <a:xfrm>
            <a:off x="2712263" y="3202166"/>
            <a:ext cx="1426477" cy="1438801"/>
          </a:xfrm>
          <a:prstGeom prst="roundRect">
            <a:avLst>
              <a:gd name="adj" fmla="val 8594"/>
            </a:avLst>
          </a:prstGeom>
          <a:solidFill>
            <a:srgbClr val="FFFFFF">
              <a:shade val="85000"/>
            </a:srgbClr>
          </a:solidFill>
          <a:ln w="28575">
            <a:noFill/>
          </a:ln>
          <a:effectLst/>
        </p:spPr>
      </p:pic>
      <p:sp>
        <p:nvSpPr>
          <p:cNvPr id="23" name="Rectangle 22">
            <a:extLst>
              <a:ext uri="{FF2B5EF4-FFF2-40B4-BE49-F238E27FC236}">
                <a16:creationId xmlns:a16="http://schemas.microsoft.com/office/drawing/2014/main" id="{A925FF23-2E59-EFE7-EE80-7835D7427A11}"/>
              </a:ext>
            </a:extLst>
          </p:cNvPr>
          <p:cNvSpPr/>
          <p:nvPr/>
        </p:nvSpPr>
        <p:spPr>
          <a:xfrm>
            <a:off x="6736377" y="4824216"/>
            <a:ext cx="4912241" cy="857119"/>
          </a:xfrm>
          <a:prstGeom prst="rect">
            <a:avLst/>
          </a:prstGeom>
          <a:solidFill>
            <a:schemeClr val="accent6">
              <a:lumMod val="5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Lots of </a:t>
            </a:r>
            <a:r>
              <a:rPr lang="fr-FR" sz="2400" dirty="0" err="1"/>
              <a:t>other</a:t>
            </a:r>
            <a:r>
              <a:rPr lang="fr-FR" sz="2400" dirty="0"/>
              <a:t> services </a:t>
            </a:r>
            <a:r>
              <a:rPr lang="fr-FR" sz="2400" dirty="0" err="1"/>
              <a:t>from</a:t>
            </a:r>
            <a:r>
              <a:rPr lang="fr-FR" sz="2400" dirty="0"/>
              <a:t> </a:t>
            </a:r>
            <a:r>
              <a:rPr lang="fr-FR" sz="2400" dirty="0" err="1"/>
              <a:t>sheep</a:t>
            </a:r>
            <a:r>
              <a:rPr lang="fr-FR" sz="2400" dirty="0"/>
              <a:t> </a:t>
            </a:r>
            <a:r>
              <a:rPr lang="fr-FR" sz="2400" dirty="0" err="1"/>
              <a:t>farms</a:t>
            </a:r>
            <a:endParaRPr lang="fr-FR" sz="2400" dirty="0"/>
          </a:p>
        </p:txBody>
      </p:sp>
      <p:sp>
        <p:nvSpPr>
          <p:cNvPr id="24" name="Rectangle 23">
            <a:extLst>
              <a:ext uri="{FF2B5EF4-FFF2-40B4-BE49-F238E27FC236}">
                <a16:creationId xmlns:a16="http://schemas.microsoft.com/office/drawing/2014/main" id="{C6DE0F77-ED91-C63D-5370-B810FAF0A9DA}"/>
              </a:ext>
            </a:extLst>
          </p:cNvPr>
          <p:cNvSpPr/>
          <p:nvPr/>
        </p:nvSpPr>
        <p:spPr>
          <a:xfrm>
            <a:off x="2535306" y="6092453"/>
            <a:ext cx="9113312" cy="503013"/>
          </a:xfrm>
          <a:prstGeom prst="rect">
            <a:avLst/>
          </a:prstGeom>
          <a:solidFill>
            <a:schemeClr val="accent6">
              <a:lumMod val="75000"/>
            </a:schemeClr>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More </a:t>
            </a:r>
            <a:r>
              <a:rPr lang="fr-FR" sz="2400" dirty="0" err="1"/>
              <a:t>updated</a:t>
            </a:r>
            <a:r>
              <a:rPr lang="fr-FR" sz="2400" dirty="0"/>
              <a:t> </a:t>
            </a:r>
            <a:r>
              <a:rPr lang="fr-FR" sz="2400" dirty="0" err="1"/>
              <a:t>results</a:t>
            </a:r>
            <a:r>
              <a:rPr lang="fr-FR" sz="2400" dirty="0"/>
              <a:t> to come </a:t>
            </a:r>
            <a:r>
              <a:rPr lang="fr-FR" sz="2400" dirty="0" err="1"/>
              <a:t>soon</a:t>
            </a:r>
            <a:r>
              <a:rPr lang="fr-FR" sz="2400" dirty="0"/>
              <a:t> ! Be </a:t>
            </a:r>
            <a:r>
              <a:rPr lang="fr-FR" sz="2400" dirty="0" err="1"/>
              <a:t>connected</a:t>
            </a:r>
            <a:r>
              <a:rPr lang="fr-FR" sz="2400" dirty="0"/>
              <a:t> </a:t>
            </a:r>
            <a:r>
              <a:rPr lang="fr-FR" sz="2400" dirty="0" err="1"/>
              <a:t>with</a:t>
            </a:r>
            <a:r>
              <a:rPr lang="fr-FR" sz="2400" dirty="0"/>
              <a:t> us ! </a:t>
            </a:r>
            <a:r>
              <a:rPr lang="fr-FR" sz="2400" dirty="0">
                <a:sym typeface="Wingdings" panose="05000000000000000000" pitchFamily="2" charset="2"/>
              </a:rPr>
              <a:t></a:t>
            </a:r>
            <a:endParaRPr lang="fr-FR" sz="2400" dirty="0"/>
          </a:p>
        </p:txBody>
      </p:sp>
      <p:pic>
        <p:nvPicPr>
          <p:cNvPr id="26" name="Image 25" descr="Une image contenant ustensile de cuisine, ustensiles de cuisine, fourchette, spatule&#10;&#10;Description générée automatiquement">
            <a:extLst>
              <a:ext uri="{FF2B5EF4-FFF2-40B4-BE49-F238E27FC236}">
                <a16:creationId xmlns:a16="http://schemas.microsoft.com/office/drawing/2014/main" id="{B325340B-D386-1835-BA08-FD3FD7B42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263" y="4824216"/>
            <a:ext cx="808919" cy="925361"/>
          </a:xfrm>
          <a:prstGeom prst="rect">
            <a:avLst/>
          </a:prstGeom>
        </p:spPr>
      </p:pic>
      <p:pic>
        <p:nvPicPr>
          <p:cNvPr id="29" name="Image 28" descr="Une image contenant dessin, art&#10;&#10;Description générée automatiquement">
            <a:extLst>
              <a:ext uri="{FF2B5EF4-FFF2-40B4-BE49-F238E27FC236}">
                <a16:creationId xmlns:a16="http://schemas.microsoft.com/office/drawing/2014/main" id="{3B21B245-B652-1684-1433-C7DD83270810}"/>
              </a:ext>
            </a:extLst>
          </p:cNvPr>
          <p:cNvPicPr>
            <a:picLocks noChangeAspect="1"/>
          </p:cNvPicPr>
          <p:nvPr/>
        </p:nvPicPr>
        <p:blipFill rotWithShape="1">
          <a:blip r:embed="rId8">
            <a:extLst>
              <a:ext uri="{28A0092B-C50C-407E-A947-70E740481C1C}">
                <a14:useLocalDpi xmlns:a14="http://schemas.microsoft.com/office/drawing/2010/main" val="0"/>
              </a:ext>
            </a:extLst>
          </a:blip>
          <a:srcRect t="26271" b="28182"/>
          <a:stretch/>
        </p:blipFill>
        <p:spPr>
          <a:xfrm>
            <a:off x="4214176" y="4831505"/>
            <a:ext cx="1881824" cy="857120"/>
          </a:xfrm>
          <a:prstGeom prst="rect">
            <a:avLst/>
          </a:prstGeom>
        </p:spPr>
      </p:pic>
    </p:spTree>
    <p:extLst>
      <p:ext uri="{BB962C8B-B14F-4D97-AF65-F5344CB8AC3E}">
        <p14:creationId xmlns:p14="http://schemas.microsoft.com/office/powerpoint/2010/main" val="32574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E4B482A-95D0-3BF3-3289-4CA366819BEB}"/>
              </a:ext>
            </a:extLst>
          </p:cNvPr>
          <p:cNvSpPr>
            <a:spLocks noGrp="1"/>
          </p:cNvSpPr>
          <p:nvPr>
            <p:ph type="ftr" sz="quarter" idx="3"/>
          </p:nvPr>
        </p:nvSpPr>
        <p:spPr>
          <a:xfrm>
            <a:off x="1660850" y="-25043"/>
            <a:ext cx="10531150" cy="344639"/>
          </a:xfrm>
          <a:prstGeom prst="rect">
            <a:avLst/>
          </a:prstGeom>
        </p:spPr>
        <p:txBody>
          <a:bodyPr/>
          <a:lstStyle/>
          <a:p>
            <a:pPr algn="ctr"/>
            <a:r>
              <a:rPr lang="fr-FR" dirty="0"/>
              <a:t>3rd </a:t>
            </a:r>
            <a:r>
              <a:rPr lang="fr-FR" dirty="0" err="1"/>
              <a:t>Mountain</a:t>
            </a:r>
            <a:r>
              <a:rPr lang="fr-FR" dirty="0"/>
              <a:t> </a:t>
            </a:r>
            <a:r>
              <a:rPr lang="fr-FR" dirty="0" err="1"/>
              <a:t>Livestock</a:t>
            </a:r>
            <a:r>
              <a:rPr lang="fr-FR" dirty="0"/>
              <a:t> </a:t>
            </a:r>
            <a:r>
              <a:rPr lang="fr-FR" dirty="0" err="1"/>
              <a:t>Farming</a:t>
            </a:r>
            <a:r>
              <a:rPr lang="fr-FR" dirty="0"/>
              <a:t> </a:t>
            </a:r>
            <a:r>
              <a:rPr lang="fr-FR" dirty="0" err="1"/>
              <a:t>Systems</a:t>
            </a:r>
            <a:r>
              <a:rPr lang="fr-FR" dirty="0"/>
              <a:t> Meeting</a:t>
            </a:r>
          </a:p>
        </p:txBody>
      </p:sp>
      <p:sp>
        <p:nvSpPr>
          <p:cNvPr id="5" name="Espace réservé du numéro de diapositive 4">
            <a:extLst>
              <a:ext uri="{FF2B5EF4-FFF2-40B4-BE49-F238E27FC236}">
                <a16:creationId xmlns:a16="http://schemas.microsoft.com/office/drawing/2014/main" id="{475A1D03-721B-3F45-C416-4793BD106A9B}"/>
              </a:ext>
            </a:extLst>
          </p:cNvPr>
          <p:cNvSpPr>
            <a:spLocks noGrp="1"/>
          </p:cNvSpPr>
          <p:nvPr>
            <p:ph type="sldNum" sz="quarter" idx="12"/>
          </p:nvPr>
        </p:nvSpPr>
        <p:spPr/>
        <p:txBody>
          <a:bodyPr/>
          <a:lstStyle/>
          <a:p>
            <a:fld id="{831DB3F7-EDBB-4BBF-A579-FC85B12E6BC8}" type="slidenum">
              <a:rPr lang="fr-FR" smtClean="0"/>
              <a:t>12</a:t>
            </a:fld>
            <a:endParaRPr lang="fr-FR"/>
          </a:p>
        </p:txBody>
      </p:sp>
      <p:sp>
        <p:nvSpPr>
          <p:cNvPr id="2" name="Titre 1">
            <a:extLst>
              <a:ext uri="{FF2B5EF4-FFF2-40B4-BE49-F238E27FC236}">
                <a16:creationId xmlns:a16="http://schemas.microsoft.com/office/drawing/2014/main" id="{6C677636-AA73-9773-6B23-6391F4C79D57}"/>
              </a:ext>
            </a:extLst>
          </p:cNvPr>
          <p:cNvSpPr>
            <a:spLocks noGrp="1"/>
          </p:cNvSpPr>
          <p:nvPr>
            <p:ph type="ctrTitle"/>
          </p:nvPr>
        </p:nvSpPr>
        <p:spPr>
          <a:xfrm>
            <a:off x="2273933" y="1105016"/>
            <a:ext cx="9555393" cy="1600333"/>
          </a:xfrm>
        </p:spPr>
        <p:txBody>
          <a:bodyPr>
            <a:noAutofit/>
          </a:bodyPr>
          <a:lstStyle/>
          <a:p>
            <a:r>
              <a:rPr lang="fr-FR" sz="4400" dirty="0" err="1"/>
              <a:t>Thanks</a:t>
            </a:r>
            <a:r>
              <a:rPr lang="fr-FR" sz="4400" dirty="0"/>
              <a:t> for all French </a:t>
            </a:r>
            <a:r>
              <a:rPr lang="fr-FR" sz="4400" dirty="0" err="1"/>
              <a:t>partners</a:t>
            </a:r>
            <a:r>
              <a:rPr lang="fr-FR" sz="4400" dirty="0"/>
              <a:t> for </a:t>
            </a:r>
            <a:r>
              <a:rPr lang="fr-FR" sz="4400" dirty="0" err="1"/>
              <a:t>these</a:t>
            </a:r>
            <a:r>
              <a:rPr lang="fr-FR" sz="4400" dirty="0"/>
              <a:t> </a:t>
            </a:r>
            <a:r>
              <a:rPr lang="fr-FR" sz="4400" dirty="0" err="1"/>
              <a:t>preliminary</a:t>
            </a:r>
            <a:r>
              <a:rPr lang="fr-FR" sz="4400" dirty="0"/>
              <a:t> </a:t>
            </a:r>
            <a:r>
              <a:rPr lang="fr-FR" sz="4400" dirty="0" err="1"/>
              <a:t>results</a:t>
            </a:r>
            <a:r>
              <a:rPr lang="fr-FR" sz="4400" dirty="0"/>
              <a:t> !</a:t>
            </a:r>
          </a:p>
        </p:txBody>
      </p:sp>
      <p:sp>
        <p:nvSpPr>
          <p:cNvPr id="11" name="Rectangle 10">
            <a:extLst>
              <a:ext uri="{FF2B5EF4-FFF2-40B4-BE49-F238E27FC236}">
                <a16:creationId xmlns:a16="http://schemas.microsoft.com/office/drawing/2014/main" id="{6E1F0F25-DF07-A79B-A5A7-3513FE174DE1}"/>
              </a:ext>
            </a:extLst>
          </p:cNvPr>
          <p:cNvSpPr/>
          <p:nvPr/>
        </p:nvSpPr>
        <p:spPr>
          <a:xfrm>
            <a:off x="1660850" y="603803"/>
            <a:ext cx="10531150" cy="692041"/>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t>Session 7 : </a:t>
            </a:r>
            <a:r>
              <a:rPr lang="fr-FR" sz="2800" dirty="0" err="1"/>
              <a:t>Sustainability</a:t>
            </a:r>
            <a:r>
              <a:rPr lang="fr-FR" sz="2800" dirty="0"/>
              <a:t> and </a:t>
            </a:r>
            <a:r>
              <a:rPr lang="fr-FR" sz="2800" dirty="0" err="1"/>
              <a:t>ecosystem</a:t>
            </a:r>
            <a:r>
              <a:rPr lang="fr-FR" sz="2800" dirty="0"/>
              <a:t> services of </a:t>
            </a:r>
            <a:r>
              <a:rPr lang="fr-FR" sz="2800" dirty="0" err="1"/>
              <a:t>mountain</a:t>
            </a:r>
            <a:r>
              <a:rPr lang="fr-FR" sz="2800" dirty="0"/>
              <a:t> </a:t>
            </a:r>
            <a:r>
              <a:rPr lang="fr-FR" sz="2800" dirty="0" err="1"/>
              <a:t>farming</a:t>
            </a:r>
            <a:endParaRPr lang="fr-FR" sz="2800" dirty="0"/>
          </a:p>
        </p:txBody>
      </p:sp>
      <p:pic>
        <p:nvPicPr>
          <p:cNvPr id="8" name="Image 7" descr="Une image contenant texte&#10;&#10;Description générée automatiquement">
            <a:extLst>
              <a:ext uri="{FF2B5EF4-FFF2-40B4-BE49-F238E27FC236}">
                <a16:creationId xmlns:a16="http://schemas.microsoft.com/office/drawing/2014/main" id="{46AE8829-3B61-98CC-D43F-270507F45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140" y="4542966"/>
            <a:ext cx="2095918" cy="862320"/>
          </a:xfrm>
          <a:prstGeom prst="rect">
            <a:avLst/>
          </a:prstGeom>
        </p:spPr>
      </p:pic>
      <p:pic>
        <p:nvPicPr>
          <p:cNvPr id="9" name="Image 8">
            <a:extLst>
              <a:ext uri="{FF2B5EF4-FFF2-40B4-BE49-F238E27FC236}">
                <a16:creationId xmlns:a16="http://schemas.microsoft.com/office/drawing/2014/main" id="{FEEE711E-E30F-4C09-CA9B-D7BB56F49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1722" y="5986264"/>
            <a:ext cx="973737" cy="704030"/>
          </a:xfrm>
          <a:prstGeom prst="rect">
            <a:avLst/>
          </a:prstGeom>
        </p:spPr>
      </p:pic>
      <p:pic>
        <p:nvPicPr>
          <p:cNvPr id="10" name="Image 9">
            <a:extLst>
              <a:ext uri="{FF2B5EF4-FFF2-40B4-BE49-F238E27FC236}">
                <a16:creationId xmlns:a16="http://schemas.microsoft.com/office/drawing/2014/main" id="{758E0A6C-C003-6AFF-47A1-BC634B5EF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933" y="2705349"/>
            <a:ext cx="1782813" cy="1240255"/>
          </a:xfrm>
          <a:prstGeom prst="rect">
            <a:avLst/>
          </a:prstGeom>
        </p:spPr>
      </p:pic>
      <p:pic>
        <p:nvPicPr>
          <p:cNvPr id="12" name="Image 11" descr="Une image contenant texte, clipart&#10;&#10;Description générée automatiquement">
            <a:extLst>
              <a:ext uri="{FF2B5EF4-FFF2-40B4-BE49-F238E27FC236}">
                <a16:creationId xmlns:a16="http://schemas.microsoft.com/office/drawing/2014/main" id="{6EEC9933-2B23-A7C8-78E0-B5D095A987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152" y="2908918"/>
            <a:ext cx="2132354" cy="1005716"/>
          </a:xfrm>
          <a:prstGeom prst="rect">
            <a:avLst/>
          </a:prstGeom>
        </p:spPr>
      </p:pic>
      <p:pic>
        <p:nvPicPr>
          <p:cNvPr id="13" name="Image 12">
            <a:extLst>
              <a:ext uri="{FF2B5EF4-FFF2-40B4-BE49-F238E27FC236}">
                <a16:creationId xmlns:a16="http://schemas.microsoft.com/office/drawing/2014/main" id="{5027D8D7-4496-04EB-6FDF-FE3EC8DD0B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3093" y="2896846"/>
            <a:ext cx="2036255" cy="1255555"/>
          </a:xfrm>
          <a:prstGeom prst="rect">
            <a:avLst/>
          </a:prstGeom>
        </p:spPr>
      </p:pic>
      <p:pic>
        <p:nvPicPr>
          <p:cNvPr id="14" name="Image 13" descr="Une image contenant flèche&#10;&#10;Description générée automatiquement">
            <a:extLst>
              <a:ext uri="{FF2B5EF4-FFF2-40B4-BE49-F238E27FC236}">
                <a16:creationId xmlns:a16="http://schemas.microsoft.com/office/drawing/2014/main" id="{2B308DDD-83DA-0920-CD7A-E86C1D5DA2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39" r="6067" b="9053"/>
          <a:stretch/>
        </p:blipFill>
        <p:spPr>
          <a:xfrm>
            <a:off x="9442935" y="2688374"/>
            <a:ext cx="1826449" cy="1481251"/>
          </a:xfrm>
          <a:prstGeom prst="rect">
            <a:avLst/>
          </a:prstGeom>
        </p:spPr>
      </p:pic>
      <p:pic>
        <p:nvPicPr>
          <p:cNvPr id="15" name="Image 14">
            <a:extLst>
              <a:ext uri="{FF2B5EF4-FFF2-40B4-BE49-F238E27FC236}">
                <a16:creationId xmlns:a16="http://schemas.microsoft.com/office/drawing/2014/main" id="{D13918B9-0873-6384-0F0C-736E1CB9D6B0}"/>
              </a:ext>
            </a:extLst>
          </p:cNvPr>
          <p:cNvPicPr>
            <a:picLocks noChangeAspect="1"/>
          </p:cNvPicPr>
          <p:nvPr/>
        </p:nvPicPr>
        <p:blipFill rotWithShape="1">
          <a:blip r:embed="rId9">
            <a:extLst>
              <a:ext uri="{28A0092B-C50C-407E-A947-70E740481C1C}">
                <a14:useLocalDpi xmlns:a14="http://schemas.microsoft.com/office/drawing/2010/main" val="0"/>
              </a:ext>
            </a:extLst>
          </a:blip>
          <a:srcRect l="15044" r="10820" b="10536"/>
          <a:stretch/>
        </p:blipFill>
        <p:spPr>
          <a:xfrm>
            <a:off x="4578298" y="4116460"/>
            <a:ext cx="1447695" cy="1420460"/>
          </a:xfrm>
          <a:prstGeom prst="rect">
            <a:avLst/>
          </a:prstGeom>
        </p:spPr>
      </p:pic>
      <p:pic>
        <p:nvPicPr>
          <p:cNvPr id="16" name="Image 15" descr="Une image contenant texte&#10;&#10;Description générée automatiquement">
            <a:extLst>
              <a:ext uri="{FF2B5EF4-FFF2-40B4-BE49-F238E27FC236}">
                <a16:creationId xmlns:a16="http://schemas.microsoft.com/office/drawing/2014/main" id="{AEDA2AD8-0367-6BDC-F2B2-FDA2C566C3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2315" y="6049641"/>
            <a:ext cx="1181170" cy="577276"/>
          </a:xfrm>
          <a:prstGeom prst="rect">
            <a:avLst/>
          </a:prstGeom>
        </p:spPr>
      </p:pic>
      <p:pic>
        <p:nvPicPr>
          <p:cNvPr id="17" name="Image 16">
            <a:extLst>
              <a:ext uri="{FF2B5EF4-FFF2-40B4-BE49-F238E27FC236}">
                <a16:creationId xmlns:a16="http://schemas.microsoft.com/office/drawing/2014/main" id="{DD147A84-7BE5-5C34-8914-40C1BC5F10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9488" y="5995971"/>
            <a:ext cx="735202" cy="735202"/>
          </a:xfrm>
          <a:prstGeom prst="rect">
            <a:avLst/>
          </a:prstGeom>
        </p:spPr>
      </p:pic>
      <p:pic>
        <p:nvPicPr>
          <p:cNvPr id="18" name="Image 17">
            <a:extLst>
              <a:ext uri="{FF2B5EF4-FFF2-40B4-BE49-F238E27FC236}">
                <a16:creationId xmlns:a16="http://schemas.microsoft.com/office/drawing/2014/main" id="{2BBBC34D-B3DE-C247-2162-8AF21C6B41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04626" y="4162671"/>
            <a:ext cx="1718679" cy="1360238"/>
          </a:xfrm>
          <a:prstGeom prst="rect">
            <a:avLst/>
          </a:prstGeom>
        </p:spPr>
      </p:pic>
      <p:pic>
        <p:nvPicPr>
          <p:cNvPr id="19" name="Image 18">
            <a:extLst>
              <a:ext uri="{FF2B5EF4-FFF2-40B4-BE49-F238E27FC236}">
                <a16:creationId xmlns:a16="http://schemas.microsoft.com/office/drawing/2014/main" id="{DA8C0F4A-FDE1-CA19-B079-E00BD576C1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4606" y="5945610"/>
            <a:ext cx="1327257" cy="810626"/>
          </a:xfrm>
          <a:prstGeom prst="rect">
            <a:avLst/>
          </a:prstGeom>
        </p:spPr>
      </p:pic>
      <p:sp>
        <p:nvSpPr>
          <p:cNvPr id="21" name="ZoneTexte 20">
            <a:extLst>
              <a:ext uri="{FF2B5EF4-FFF2-40B4-BE49-F238E27FC236}">
                <a16:creationId xmlns:a16="http://schemas.microsoft.com/office/drawing/2014/main" id="{0F8514DE-52B2-3D53-2529-8605220BE448}"/>
              </a:ext>
            </a:extLst>
          </p:cNvPr>
          <p:cNvSpPr txBox="1"/>
          <p:nvPr/>
        </p:nvSpPr>
        <p:spPr>
          <a:xfrm>
            <a:off x="2871782" y="6165252"/>
            <a:ext cx="2934586" cy="461665"/>
          </a:xfrm>
          <a:prstGeom prst="rect">
            <a:avLst/>
          </a:prstGeom>
          <a:noFill/>
        </p:spPr>
        <p:txBody>
          <a:bodyPr wrap="square" rtlCol="0">
            <a:spAutoFit/>
          </a:bodyPr>
          <a:lstStyle/>
          <a:p>
            <a:r>
              <a:rPr lang="fr-FR" sz="2400" dirty="0"/>
              <a:t>Financial supports</a:t>
            </a:r>
          </a:p>
        </p:txBody>
      </p:sp>
    </p:spTree>
    <p:extLst>
      <p:ext uri="{BB962C8B-B14F-4D97-AF65-F5344CB8AC3E}">
        <p14:creationId xmlns:p14="http://schemas.microsoft.com/office/powerpoint/2010/main" val="1115907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5AEEDB5-61D3-8812-5EEC-B3A2072D7C03}"/>
              </a:ext>
            </a:extLst>
          </p:cNvPr>
          <p:cNvSpPr>
            <a:spLocks noGrp="1"/>
          </p:cNvSpPr>
          <p:nvPr>
            <p:ph type="subTitle" idx="1"/>
          </p:nvPr>
        </p:nvSpPr>
        <p:spPr>
          <a:xfrm>
            <a:off x="2373853" y="2804783"/>
            <a:ext cx="9144000" cy="1427535"/>
          </a:xfrm>
        </p:spPr>
        <p:txBody>
          <a:bodyPr/>
          <a:lstStyle/>
          <a:p>
            <a:r>
              <a:rPr lang="fr-FR" sz="4800" dirty="0" err="1"/>
              <a:t>Any</a:t>
            </a:r>
            <a:r>
              <a:rPr lang="fr-FR" sz="4800" dirty="0"/>
              <a:t> questions ?</a:t>
            </a:r>
          </a:p>
          <a:p>
            <a:r>
              <a:rPr lang="fr-FR" dirty="0">
                <a:hlinkClick r:id="rId3"/>
              </a:rPr>
              <a:t>sindy.throude@idele.fr</a:t>
            </a:r>
            <a:r>
              <a:rPr lang="fr-FR" dirty="0"/>
              <a:t> </a:t>
            </a:r>
            <a:endParaRPr lang="en-GB" dirty="0"/>
          </a:p>
        </p:txBody>
      </p:sp>
      <p:sp>
        <p:nvSpPr>
          <p:cNvPr id="4" name="Espace réservé du pied de page 3">
            <a:extLst>
              <a:ext uri="{FF2B5EF4-FFF2-40B4-BE49-F238E27FC236}">
                <a16:creationId xmlns:a16="http://schemas.microsoft.com/office/drawing/2014/main" id="{4E4B482A-95D0-3BF3-3289-4CA366819BEB}"/>
              </a:ext>
            </a:extLst>
          </p:cNvPr>
          <p:cNvSpPr>
            <a:spLocks noGrp="1"/>
          </p:cNvSpPr>
          <p:nvPr>
            <p:ph type="ftr" sz="quarter" idx="3"/>
          </p:nvPr>
        </p:nvSpPr>
        <p:spPr>
          <a:xfrm>
            <a:off x="1660850" y="-25043"/>
            <a:ext cx="10531150" cy="344639"/>
          </a:xfrm>
          <a:prstGeom prst="rect">
            <a:avLst/>
          </a:prstGeom>
        </p:spPr>
        <p:txBody>
          <a:bodyPr/>
          <a:lstStyle/>
          <a:p>
            <a:pPr algn="ctr"/>
            <a:r>
              <a:rPr lang="fr-FR" dirty="0"/>
              <a:t>3rd </a:t>
            </a:r>
            <a:r>
              <a:rPr lang="fr-FR" dirty="0" err="1"/>
              <a:t>Mountain</a:t>
            </a:r>
            <a:r>
              <a:rPr lang="fr-FR" dirty="0"/>
              <a:t> </a:t>
            </a:r>
            <a:r>
              <a:rPr lang="fr-FR" dirty="0" err="1"/>
              <a:t>Livestock</a:t>
            </a:r>
            <a:r>
              <a:rPr lang="fr-FR" dirty="0"/>
              <a:t> </a:t>
            </a:r>
            <a:r>
              <a:rPr lang="fr-FR" dirty="0" err="1"/>
              <a:t>Farming</a:t>
            </a:r>
            <a:r>
              <a:rPr lang="fr-FR" dirty="0"/>
              <a:t> </a:t>
            </a:r>
            <a:r>
              <a:rPr lang="fr-FR" dirty="0" err="1"/>
              <a:t>Systems</a:t>
            </a:r>
            <a:r>
              <a:rPr lang="fr-FR" dirty="0"/>
              <a:t> Meeting</a:t>
            </a:r>
          </a:p>
        </p:txBody>
      </p:sp>
      <p:sp>
        <p:nvSpPr>
          <p:cNvPr id="5" name="Espace réservé du numéro de diapositive 4">
            <a:extLst>
              <a:ext uri="{FF2B5EF4-FFF2-40B4-BE49-F238E27FC236}">
                <a16:creationId xmlns:a16="http://schemas.microsoft.com/office/drawing/2014/main" id="{475A1D03-721B-3F45-C416-4793BD106A9B}"/>
              </a:ext>
            </a:extLst>
          </p:cNvPr>
          <p:cNvSpPr>
            <a:spLocks noGrp="1"/>
          </p:cNvSpPr>
          <p:nvPr>
            <p:ph type="sldNum" sz="quarter" idx="12"/>
          </p:nvPr>
        </p:nvSpPr>
        <p:spPr/>
        <p:txBody>
          <a:bodyPr/>
          <a:lstStyle/>
          <a:p>
            <a:fld id="{831DB3F7-EDBB-4BBF-A579-FC85B12E6BC8}" type="slidenum">
              <a:rPr lang="fr-FR" smtClean="0"/>
              <a:t>13</a:t>
            </a:fld>
            <a:endParaRPr lang="fr-FR"/>
          </a:p>
        </p:txBody>
      </p:sp>
      <p:sp>
        <p:nvSpPr>
          <p:cNvPr id="2" name="Titre 1">
            <a:extLst>
              <a:ext uri="{FF2B5EF4-FFF2-40B4-BE49-F238E27FC236}">
                <a16:creationId xmlns:a16="http://schemas.microsoft.com/office/drawing/2014/main" id="{6C677636-AA73-9773-6B23-6391F4C79D57}"/>
              </a:ext>
            </a:extLst>
          </p:cNvPr>
          <p:cNvSpPr>
            <a:spLocks noGrp="1"/>
          </p:cNvSpPr>
          <p:nvPr>
            <p:ph type="ctrTitle"/>
          </p:nvPr>
        </p:nvSpPr>
        <p:spPr>
          <a:xfrm>
            <a:off x="2273933" y="1105016"/>
            <a:ext cx="9555393" cy="1600333"/>
          </a:xfrm>
        </p:spPr>
        <p:txBody>
          <a:bodyPr>
            <a:noAutofit/>
          </a:bodyPr>
          <a:lstStyle/>
          <a:p>
            <a:r>
              <a:rPr lang="fr-FR" sz="5400" dirty="0" err="1"/>
              <a:t>Thanks</a:t>
            </a:r>
            <a:r>
              <a:rPr lang="fr-FR" sz="5400" dirty="0"/>
              <a:t> for </a:t>
            </a:r>
            <a:r>
              <a:rPr lang="fr-FR" sz="5400" dirty="0" err="1"/>
              <a:t>your</a:t>
            </a:r>
            <a:r>
              <a:rPr lang="fr-FR" sz="5400" dirty="0"/>
              <a:t> attention</a:t>
            </a:r>
          </a:p>
        </p:txBody>
      </p:sp>
      <p:sp>
        <p:nvSpPr>
          <p:cNvPr id="11" name="Rectangle 10">
            <a:extLst>
              <a:ext uri="{FF2B5EF4-FFF2-40B4-BE49-F238E27FC236}">
                <a16:creationId xmlns:a16="http://schemas.microsoft.com/office/drawing/2014/main" id="{6E1F0F25-DF07-A79B-A5A7-3513FE174DE1}"/>
              </a:ext>
            </a:extLst>
          </p:cNvPr>
          <p:cNvSpPr/>
          <p:nvPr/>
        </p:nvSpPr>
        <p:spPr>
          <a:xfrm>
            <a:off x="1660850" y="603803"/>
            <a:ext cx="10531150" cy="692041"/>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t>Session 7 : </a:t>
            </a:r>
            <a:r>
              <a:rPr lang="fr-FR" sz="2800" dirty="0" err="1"/>
              <a:t>Sustainability</a:t>
            </a:r>
            <a:r>
              <a:rPr lang="fr-FR" sz="2800" dirty="0"/>
              <a:t> and </a:t>
            </a:r>
            <a:r>
              <a:rPr lang="fr-FR" sz="2800" dirty="0" err="1"/>
              <a:t>ecosystem</a:t>
            </a:r>
            <a:r>
              <a:rPr lang="fr-FR" sz="2800" dirty="0"/>
              <a:t> services of </a:t>
            </a:r>
            <a:r>
              <a:rPr lang="fr-FR" sz="2800" dirty="0" err="1"/>
              <a:t>mountain</a:t>
            </a:r>
            <a:r>
              <a:rPr lang="fr-FR" sz="2800" dirty="0"/>
              <a:t> </a:t>
            </a:r>
            <a:r>
              <a:rPr lang="fr-FR" sz="2800" dirty="0" err="1"/>
              <a:t>farming</a:t>
            </a:r>
            <a:endParaRPr lang="fr-FR" sz="2800" dirty="0"/>
          </a:p>
        </p:txBody>
      </p:sp>
      <p:pic>
        <p:nvPicPr>
          <p:cNvPr id="22" name="Image 21">
            <a:extLst>
              <a:ext uri="{FF2B5EF4-FFF2-40B4-BE49-F238E27FC236}">
                <a16:creationId xmlns:a16="http://schemas.microsoft.com/office/drawing/2014/main" id="{3543CA7E-2241-DC7B-36BD-4B0B8B64E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416" y="4285610"/>
            <a:ext cx="3030699" cy="2273024"/>
          </a:xfrm>
          <a:prstGeom prst="rect">
            <a:avLst/>
          </a:prstGeom>
          <a:ln>
            <a:noFill/>
          </a:ln>
          <a:effectLst>
            <a:outerShdw blurRad="292100" dist="139700" dir="2700000" algn="tl" rotWithShape="0">
              <a:srgbClr val="333333">
                <a:alpha val="65000"/>
              </a:srgbClr>
            </a:outerShdw>
          </a:effectLst>
        </p:spPr>
      </p:pic>
      <p:pic>
        <p:nvPicPr>
          <p:cNvPr id="24" name="Image 23">
            <a:extLst>
              <a:ext uri="{FF2B5EF4-FFF2-40B4-BE49-F238E27FC236}">
                <a16:creationId xmlns:a16="http://schemas.microsoft.com/office/drawing/2014/main" id="{C6E5A399-4896-AAB6-2AB8-DA55FA94D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5301" y="4285610"/>
            <a:ext cx="3030699" cy="2273024"/>
          </a:xfrm>
          <a:prstGeom prst="rect">
            <a:avLst/>
          </a:prstGeom>
          <a:ln>
            <a:noFill/>
          </a:ln>
          <a:effectLst>
            <a:outerShdw blurRad="292100" dist="139700" dir="2700000" algn="tl" rotWithShape="0">
              <a:srgbClr val="333333">
                <a:alpha val="65000"/>
              </a:srgbClr>
            </a:outerShdw>
          </a:effectLst>
        </p:spPr>
      </p:pic>
      <p:sp>
        <p:nvSpPr>
          <p:cNvPr id="25" name="ZoneTexte 24">
            <a:extLst>
              <a:ext uri="{FF2B5EF4-FFF2-40B4-BE49-F238E27FC236}">
                <a16:creationId xmlns:a16="http://schemas.microsoft.com/office/drawing/2014/main" id="{A8D14974-C942-F7BC-432A-7016553C82A7}"/>
              </a:ext>
            </a:extLst>
          </p:cNvPr>
          <p:cNvSpPr txBox="1"/>
          <p:nvPr/>
        </p:nvSpPr>
        <p:spPr>
          <a:xfrm>
            <a:off x="9551773" y="6277233"/>
            <a:ext cx="1197342" cy="307777"/>
          </a:xfrm>
          <a:prstGeom prst="rect">
            <a:avLst/>
          </a:prstGeom>
          <a:noFill/>
        </p:spPr>
        <p:txBody>
          <a:bodyPr wrap="square" rtlCol="0">
            <a:spAutoFit/>
          </a:bodyPr>
          <a:lstStyle/>
          <a:p>
            <a:pPr algn="r"/>
            <a:r>
              <a:rPr lang="fr-FR" sz="1400" dirty="0">
                <a:solidFill>
                  <a:schemeClr val="bg1"/>
                </a:solidFill>
                <a:latin typeface="Calibri" panose="020F0502020204030204" pitchFamily="34" charset="0"/>
                <a:cs typeface="Calibri" panose="020F0502020204030204" pitchFamily="34" charset="0"/>
              </a:rPr>
              <a:t>©Idele</a:t>
            </a:r>
            <a:endParaRPr lang="fr-FR" sz="1400" dirty="0">
              <a:solidFill>
                <a:schemeClr val="bg1"/>
              </a:solidFill>
            </a:endParaRPr>
          </a:p>
        </p:txBody>
      </p:sp>
    </p:spTree>
    <p:extLst>
      <p:ext uri="{BB962C8B-B14F-4D97-AF65-F5344CB8AC3E}">
        <p14:creationId xmlns:p14="http://schemas.microsoft.com/office/powerpoint/2010/main" val="83134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p:txBody>
          <a:bodyPr/>
          <a:lstStyle/>
          <a:p>
            <a:r>
              <a:rPr lang="fr-FR" dirty="0"/>
              <a:t>Location of </a:t>
            </a:r>
            <a:r>
              <a:rPr lang="fr-FR" dirty="0" err="1"/>
              <a:t>sheep</a:t>
            </a:r>
            <a:r>
              <a:rPr lang="fr-FR" dirty="0"/>
              <a:t> </a:t>
            </a:r>
            <a:r>
              <a:rPr lang="fr-FR" dirty="0" err="1"/>
              <a:t>farms</a:t>
            </a:r>
            <a:r>
              <a:rPr lang="fr-FR" dirty="0"/>
              <a:t> in France</a:t>
            </a:r>
            <a:br>
              <a:rPr lang="fr-FR" dirty="0"/>
            </a:br>
            <a:endParaRPr lang="fr-FR" dirty="0"/>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2</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60" name="Flèche : pentagone 59">
            <a:extLst>
              <a:ext uri="{FF2B5EF4-FFF2-40B4-BE49-F238E27FC236}">
                <a16:creationId xmlns:a16="http://schemas.microsoft.com/office/drawing/2014/main" id="{52C57364-C634-5278-5E05-AA9DBB3A842F}"/>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Context</a:t>
            </a:r>
            <a:endParaRPr lang="fr-FR" sz="2000" b="1" dirty="0"/>
          </a:p>
        </p:txBody>
      </p:sp>
      <p:sp>
        <p:nvSpPr>
          <p:cNvPr id="65" name="Rectangle 64">
            <a:extLst>
              <a:ext uri="{FF2B5EF4-FFF2-40B4-BE49-F238E27FC236}">
                <a16:creationId xmlns:a16="http://schemas.microsoft.com/office/drawing/2014/main" id="{E6A0360A-5A17-DA67-947B-F5ABDD31189D}"/>
              </a:ext>
            </a:extLst>
          </p:cNvPr>
          <p:cNvSpPr/>
          <p:nvPr/>
        </p:nvSpPr>
        <p:spPr>
          <a:xfrm>
            <a:off x="2543098" y="1968660"/>
            <a:ext cx="2694608" cy="2108553"/>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800" dirty="0"/>
              <a:t>In France, 85% of </a:t>
            </a:r>
            <a:r>
              <a:rPr lang="fr-FR" sz="2800" dirty="0" err="1"/>
              <a:t>sheep</a:t>
            </a:r>
            <a:r>
              <a:rPr lang="fr-FR" sz="2800" dirty="0"/>
              <a:t> </a:t>
            </a:r>
            <a:r>
              <a:rPr lang="fr-FR" sz="2800" dirty="0" err="1"/>
              <a:t>farms</a:t>
            </a:r>
            <a:r>
              <a:rPr lang="fr-FR" sz="2800" dirty="0"/>
              <a:t> are </a:t>
            </a:r>
            <a:r>
              <a:rPr lang="fr-FR" sz="2800" dirty="0" err="1"/>
              <a:t>located</a:t>
            </a:r>
            <a:r>
              <a:rPr lang="fr-FR" sz="2800" dirty="0"/>
              <a:t> in </a:t>
            </a:r>
            <a:r>
              <a:rPr lang="fr-FR" sz="2800" dirty="0" err="1"/>
              <a:t>mountain</a:t>
            </a:r>
            <a:r>
              <a:rPr lang="fr-FR" sz="2800" dirty="0"/>
              <a:t> areas</a:t>
            </a:r>
          </a:p>
        </p:txBody>
      </p:sp>
      <p:pic>
        <p:nvPicPr>
          <p:cNvPr id="8" name="Image 7" descr="Une image contenant texte, capture d’écran, carte&#10;&#10;Description générée automatiquement">
            <a:extLst>
              <a:ext uri="{FF2B5EF4-FFF2-40B4-BE49-F238E27FC236}">
                <a16:creationId xmlns:a16="http://schemas.microsoft.com/office/drawing/2014/main" id="{BFAB2CA5-8352-4838-E3F7-87A58A0050B2}"/>
              </a:ext>
            </a:extLst>
          </p:cNvPr>
          <p:cNvPicPr>
            <a:picLocks noChangeAspect="1"/>
          </p:cNvPicPr>
          <p:nvPr/>
        </p:nvPicPr>
        <p:blipFill rotWithShape="1">
          <a:blip r:embed="rId3">
            <a:extLst>
              <a:ext uri="{28A0092B-C50C-407E-A947-70E740481C1C}">
                <a14:useLocalDpi xmlns:a14="http://schemas.microsoft.com/office/drawing/2010/main" val="0"/>
              </a:ext>
            </a:extLst>
          </a:blip>
          <a:srcRect l="19561" t="6838" r="27432" b="10034"/>
          <a:stretch/>
        </p:blipFill>
        <p:spPr>
          <a:xfrm>
            <a:off x="5661849" y="1162594"/>
            <a:ext cx="6462584" cy="5641495"/>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BCC5CECA-1B5B-17E6-BBB2-4C8AFBFAABFE}"/>
              </a:ext>
            </a:extLst>
          </p:cNvPr>
          <p:cNvSpPr/>
          <p:nvPr/>
        </p:nvSpPr>
        <p:spPr>
          <a:xfrm rot="20670236">
            <a:off x="9238978" y="4825270"/>
            <a:ext cx="2097963" cy="12352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E5CE24C-8B9A-97D8-CBE4-CAB117858FC5}"/>
              </a:ext>
            </a:extLst>
          </p:cNvPr>
          <p:cNvSpPr/>
          <p:nvPr/>
        </p:nvSpPr>
        <p:spPr>
          <a:xfrm rot="1168379">
            <a:off x="7994400" y="5707064"/>
            <a:ext cx="1106162" cy="47848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E9DA092-AEB9-1B33-D3C5-D4BE4CB7EE96}"/>
              </a:ext>
            </a:extLst>
          </p:cNvPr>
          <p:cNvSpPr txBox="1"/>
          <p:nvPr/>
        </p:nvSpPr>
        <p:spPr>
          <a:xfrm>
            <a:off x="1795014" y="6290512"/>
            <a:ext cx="3900471" cy="523220"/>
          </a:xfrm>
          <a:prstGeom prst="rect">
            <a:avLst/>
          </a:prstGeom>
          <a:noFill/>
        </p:spPr>
        <p:txBody>
          <a:bodyPr wrap="square" rtlCol="0">
            <a:spAutoFit/>
          </a:bodyPr>
          <a:lstStyle/>
          <a:p>
            <a:pPr algn="r"/>
            <a:r>
              <a:rPr lang="fr-FR" sz="1400" i="1" dirty="0">
                <a:effectLst/>
                <a:ea typeface="Aptos" panose="020B0004020202020204" pitchFamily="34" charset="0"/>
              </a:rPr>
              <a:t>Data </a:t>
            </a:r>
            <a:r>
              <a:rPr lang="fr-FR" sz="1400" i="1" dirty="0" err="1">
                <a:effectLst/>
                <a:ea typeface="Aptos" panose="020B0004020202020204" pitchFamily="34" charset="0"/>
              </a:rPr>
              <a:t>from</a:t>
            </a:r>
            <a:r>
              <a:rPr lang="fr-FR" sz="1400" i="1" dirty="0">
                <a:effectLst/>
                <a:ea typeface="Aptos" panose="020B0004020202020204" pitchFamily="34" charset="0"/>
              </a:rPr>
              <a:t> French </a:t>
            </a:r>
            <a:r>
              <a:rPr lang="fr-FR" sz="1400" i="1" dirty="0" err="1">
                <a:effectLst/>
                <a:ea typeface="Aptos" panose="020B0004020202020204" pitchFamily="34" charset="0"/>
              </a:rPr>
              <a:t>government</a:t>
            </a:r>
            <a:r>
              <a:rPr lang="fr-FR" sz="1400" i="1" dirty="0">
                <a:effectLst/>
                <a:ea typeface="Aptos" panose="020B0004020202020204" pitchFamily="34" charset="0"/>
              </a:rPr>
              <a:t> – </a:t>
            </a:r>
          </a:p>
          <a:p>
            <a:pPr algn="r"/>
            <a:r>
              <a:rPr lang="fr-FR" sz="1400" i="1" dirty="0" err="1">
                <a:effectLst/>
                <a:ea typeface="Aptos" panose="020B0004020202020204" pitchFamily="34" charset="0"/>
              </a:rPr>
              <a:t>Artic</a:t>
            </a:r>
            <a:r>
              <a:rPr lang="fr-FR" sz="1400" i="1" dirty="0">
                <a:effectLst/>
                <a:ea typeface="Aptos" panose="020B0004020202020204" pitchFamily="34" charset="0"/>
              </a:rPr>
              <a:t> software – Last update April 2024</a:t>
            </a:r>
            <a:endParaRPr lang="fr-FR" sz="1400" dirty="0"/>
          </a:p>
        </p:txBody>
      </p:sp>
      <p:pic>
        <p:nvPicPr>
          <p:cNvPr id="14" name="Graphic 14" descr="Mouton">
            <a:extLst>
              <a:ext uri="{FF2B5EF4-FFF2-40B4-BE49-F238E27FC236}">
                <a16:creationId xmlns:a16="http://schemas.microsoft.com/office/drawing/2014/main" id="{30652F36-9261-387A-8D52-47126340A3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4189" y="4287887"/>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15" name="Graphic 14" descr="Mouton">
            <a:extLst>
              <a:ext uri="{FF2B5EF4-FFF2-40B4-BE49-F238E27FC236}">
                <a16:creationId xmlns:a16="http://schemas.microsoft.com/office/drawing/2014/main" id="{F680A491-25C1-4B46-E7AB-1A195A8DE4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86420" y="5020980"/>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sp>
        <p:nvSpPr>
          <p:cNvPr id="16" name="Phylactère : pensées 15">
            <a:extLst>
              <a:ext uri="{FF2B5EF4-FFF2-40B4-BE49-F238E27FC236}">
                <a16:creationId xmlns:a16="http://schemas.microsoft.com/office/drawing/2014/main" id="{FC861AF4-554C-0739-B229-03D62E705FAF}"/>
              </a:ext>
            </a:extLst>
          </p:cNvPr>
          <p:cNvSpPr/>
          <p:nvPr/>
        </p:nvSpPr>
        <p:spPr>
          <a:xfrm>
            <a:off x="2771159" y="4714794"/>
            <a:ext cx="1152126" cy="715171"/>
          </a:xfrm>
          <a:prstGeom prst="cloudCallout">
            <a:avLst>
              <a:gd name="adj1" fmla="val 2953"/>
              <a:gd name="adj2" fmla="val 34484"/>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17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
            <a:extLst>
              <a:ext uri="{FF2B5EF4-FFF2-40B4-BE49-F238E27FC236}">
                <a16:creationId xmlns:a16="http://schemas.microsoft.com/office/drawing/2014/main" id="{CBD86EF4-653A-D03D-DACD-A20DAB5F15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3085" y="1182131"/>
            <a:ext cx="7820526" cy="551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a:xfrm>
            <a:off x="1672427" y="365125"/>
            <a:ext cx="10519574" cy="1325563"/>
          </a:xfrm>
        </p:spPr>
        <p:txBody>
          <a:bodyPr>
            <a:normAutofit/>
          </a:bodyPr>
          <a:lstStyle/>
          <a:p>
            <a:pPr algn="ctr"/>
            <a:r>
              <a:rPr lang="fr-FR" dirty="0"/>
              <a:t>A </a:t>
            </a:r>
            <a:r>
              <a:rPr lang="fr-FR" dirty="0" err="1"/>
              <a:t>wide</a:t>
            </a:r>
            <a:r>
              <a:rPr lang="fr-FR" dirty="0"/>
              <a:t> range of services for </a:t>
            </a:r>
            <a:r>
              <a:rPr lang="fr-FR" dirty="0" err="1"/>
              <a:t>mountain</a:t>
            </a:r>
            <a:r>
              <a:rPr lang="fr-FR" dirty="0"/>
              <a:t> </a:t>
            </a:r>
            <a:br>
              <a:rPr lang="fr-FR" dirty="0"/>
            </a:br>
            <a:r>
              <a:rPr lang="fr-FR" dirty="0" err="1"/>
              <a:t>sheep</a:t>
            </a:r>
            <a:r>
              <a:rPr lang="fr-FR" dirty="0"/>
              <a:t>                                                  </a:t>
            </a:r>
            <a:r>
              <a:rPr lang="fr-FR" dirty="0" err="1"/>
              <a:t>farming</a:t>
            </a:r>
            <a:endParaRPr lang="fr-FR" dirty="0"/>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3</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16" name="Rectangle 15">
            <a:extLst>
              <a:ext uri="{FF2B5EF4-FFF2-40B4-BE49-F238E27FC236}">
                <a16:creationId xmlns:a16="http://schemas.microsoft.com/office/drawing/2014/main" id="{059A5400-39F1-5367-8CEF-E937FFBFACE5}"/>
              </a:ext>
            </a:extLst>
          </p:cNvPr>
          <p:cNvSpPr/>
          <p:nvPr/>
        </p:nvSpPr>
        <p:spPr>
          <a:xfrm>
            <a:off x="4115201" y="1244105"/>
            <a:ext cx="2991117" cy="409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1">
                    <a:lumMod val="75000"/>
                  </a:schemeClr>
                </a:solidFill>
              </a:rPr>
              <a:t>NUTRITION &amp; PRODUCTION</a:t>
            </a:r>
          </a:p>
        </p:txBody>
      </p:sp>
      <p:sp>
        <p:nvSpPr>
          <p:cNvPr id="17" name="Rectangle 16">
            <a:extLst>
              <a:ext uri="{FF2B5EF4-FFF2-40B4-BE49-F238E27FC236}">
                <a16:creationId xmlns:a16="http://schemas.microsoft.com/office/drawing/2014/main" id="{520A8E5D-362E-4B7F-7F3C-D55C8334E5B9}"/>
              </a:ext>
            </a:extLst>
          </p:cNvPr>
          <p:cNvSpPr/>
          <p:nvPr/>
        </p:nvSpPr>
        <p:spPr>
          <a:xfrm>
            <a:off x="7177240" y="1314668"/>
            <a:ext cx="2521156" cy="251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2">
                    <a:lumMod val="50000"/>
                  </a:schemeClr>
                </a:solidFill>
              </a:rPr>
              <a:t>TERRITORIAL VITALITY</a:t>
            </a:r>
          </a:p>
        </p:txBody>
      </p:sp>
      <p:sp>
        <p:nvSpPr>
          <p:cNvPr id="19" name="Rectangle 18">
            <a:extLst>
              <a:ext uri="{FF2B5EF4-FFF2-40B4-BE49-F238E27FC236}">
                <a16:creationId xmlns:a16="http://schemas.microsoft.com/office/drawing/2014/main" id="{7251A8BF-BBBA-86D0-3603-AF36B14D3A93}"/>
              </a:ext>
            </a:extLst>
          </p:cNvPr>
          <p:cNvSpPr/>
          <p:nvPr/>
        </p:nvSpPr>
        <p:spPr>
          <a:xfrm>
            <a:off x="6901894" y="6364043"/>
            <a:ext cx="3071847" cy="3045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2"/>
                </a:solidFill>
              </a:rPr>
              <a:t>HERITAGE &amp; LIFE QUALITY</a:t>
            </a:r>
          </a:p>
        </p:txBody>
      </p:sp>
      <p:sp>
        <p:nvSpPr>
          <p:cNvPr id="26" name="Rectangle 25">
            <a:extLst>
              <a:ext uri="{FF2B5EF4-FFF2-40B4-BE49-F238E27FC236}">
                <a16:creationId xmlns:a16="http://schemas.microsoft.com/office/drawing/2014/main" id="{0834EF6A-5B5D-8392-80F4-8896FCE59EB2}"/>
              </a:ext>
            </a:extLst>
          </p:cNvPr>
          <p:cNvSpPr/>
          <p:nvPr/>
        </p:nvSpPr>
        <p:spPr>
          <a:xfrm>
            <a:off x="3732936" y="6411341"/>
            <a:ext cx="2960412" cy="20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6"/>
                </a:solidFill>
              </a:rPr>
              <a:t>ENVIRONMENT</a:t>
            </a:r>
          </a:p>
        </p:txBody>
      </p:sp>
      <p:sp>
        <p:nvSpPr>
          <p:cNvPr id="27" name="Rectangle 26">
            <a:extLst>
              <a:ext uri="{FF2B5EF4-FFF2-40B4-BE49-F238E27FC236}">
                <a16:creationId xmlns:a16="http://schemas.microsoft.com/office/drawing/2014/main" id="{6BE70B98-858B-6B3B-1E7A-2BD793D8586C}"/>
              </a:ext>
            </a:extLst>
          </p:cNvPr>
          <p:cNvSpPr/>
          <p:nvPr/>
        </p:nvSpPr>
        <p:spPr>
          <a:xfrm>
            <a:off x="4536232" y="1749286"/>
            <a:ext cx="1599370" cy="5084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a:solidFill>
                  <a:schemeClr val="accent1">
                    <a:lumMod val="75000"/>
                  </a:schemeClr>
                </a:solidFill>
              </a:rPr>
              <a:t>Human nutrition</a:t>
            </a:r>
          </a:p>
        </p:txBody>
      </p:sp>
      <p:sp>
        <p:nvSpPr>
          <p:cNvPr id="30" name="Rectangle 29">
            <a:extLst>
              <a:ext uri="{FF2B5EF4-FFF2-40B4-BE49-F238E27FC236}">
                <a16:creationId xmlns:a16="http://schemas.microsoft.com/office/drawing/2014/main" id="{B127CE93-4C6A-47DE-21B2-B31A148F4764}"/>
              </a:ext>
            </a:extLst>
          </p:cNvPr>
          <p:cNvSpPr/>
          <p:nvPr/>
        </p:nvSpPr>
        <p:spPr>
          <a:xfrm>
            <a:off x="2982871" y="3262177"/>
            <a:ext cx="1599370" cy="381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a:solidFill>
                  <a:schemeClr val="accent1">
                    <a:lumMod val="75000"/>
                  </a:schemeClr>
                </a:solidFill>
              </a:rPr>
              <a:t>Energy production</a:t>
            </a:r>
          </a:p>
        </p:txBody>
      </p:sp>
      <p:sp>
        <p:nvSpPr>
          <p:cNvPr id="31" name="Rectangle 30">
            <a:extLst>
              <a:ext uri="{FF2B5EF4-FFF2-40B4-BE49-F238E27FC236}">
                <a16:creationId xmlns:a16="http://schemas.microsoft.com/office/drawing/2014/main" id="{285C0DE8-A9A7-96F9-2A83-A70A7F8CBC4F}"/>
              </a:ext>
            </a:extLst>
          </p:cNvPr>
          <p:cNvSpPr/>
          <p:nvPr/>
        </p:nvSpPr>
        <p:spPr>
          <a:xfrm>
            <a:off x="2894298" y="2631726"/>
            <a:ext cx="2013867" cy="381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err="1">
                <a:solidFill>
                  <a:schemeClr val="accent1">
                    <a:lumMod val="75000"/>
                  </a:schemeClr>
                </a:solidFill>
              </a:rPr>
              <a:t>Slaughterhouse</a:t>
            </a:r>
            <a:r>
              <a:rPr lang="fr-FR" sz="1200" b="1" dirty="0">
                <a:solidFill>
                  <a:schemeClr val="accent1">
                    <a:lumMod val="75000"/>
                  </a:schemeClr>
                </a:solidFill>
              </a:rPr>
              <a:t> by-</a:t>
            </a:r>
            <a:r>
              <a:rPr lang="fr-FR" sz="1200" b="1" dirty="0" err="1">
                <a:solidFill>
                  <a:schemeClr val="accent1">
                    <a:lumMod val="75000"/>
                  </a:schemeClr>
                </a:solidFill>
              </a:rPr>
              <a:t>products</a:t>
            </a:r>
            <a:endParaRPr lang="fr-FR" sz="1200" b="1" dirty="0">
              <a:solidFill>
                <a:schemeClr val="accent1">
                  <a:lumMod val="75000"/>
                </a:schemeClr>
              </a:solidFill>
            </a:endParaRPr>
          </a:p>
        </p:txBody>
      </p:sp>
      <p:sp>
        <p:nvSpPr>
          <p:cNvPr id="32" name="Rectangle 31">
            <a:extLst>
              <a:ext uri="{FF2B5EF4-FFF2-40B4-BE49-F238E27FC236}">
                <a16:creationId xmlns:a16="http://schemas.microsoft.com/office/drawing/2014/main" id="{24039CB0-9AF6-4A71-CF50-85A4B2CC3B36}"/>
              </a:ext>
            </a:extLst>
          </p:cNvPr>
          <p:cNvSpPr/>
          <p:nvPr/>
        </p:nvSpPr>
        <p:spPr>
          <a:xfrm>
            <a:off x="3711833" y="2190506"/>
            <a:ext cx="1599370" cy="381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err="1">
                <a:solidFill>
                  <a:schemeClr val="accent1">
                    <a:lumMod val="75000"/>
                  </a:schemeClr>
                </a:solidFill>
              </a:rPr>
              <a:t>Livestock</a:t>
            </a:r>
            <a:r>
              <a:rPr lang="fr-FR" sz="1200" b="1" dirty="0">
                <a:solidFill>
                  <a:schemeClr val="accent1">
                    <a:lumMod val="75000"/>
                  </a:schemeClr>
                </a:solidFill>
              </a:rPr>
              <a:t> by-</a:t>
            </a:r>
            <a:r>
              <a:rPr lang="fr-FR" sz="1200" b="1" dirty="0" err="1">
                <a:solidFill>
                  <a:schemeClr val="accent1">
                    <a:lumMod val="75000"/>
                  </a:schemeClr>
                </a:solidFill>
              </a:rPr>
              <a:t>products</a:t>
            </a:r>
            <a:endParaRPr lang="fr-FR" sz="1200" b="1" dirty="0">
              <a:solidFill>
                <a:schemeClr val="accent1">
                  <a:lumMod val="75000"/>
                </a:schemeClr>
              </a:solidFill>
            </a:endParaRPr>
          </a:p>
        </p:txBody>
      </p:sp>
      <p:sp>
        <p:nvSpPr>
          <p:cNvPr id="37" name="Rectangle 36">
            <a:extLst>
              <a:ext uri="{FF2B5EF4-FFF2-40B4-BE49-F238E27FC236}">
                <a16:creationId xmlns:a16="http://schemas.microsoft.com/office/drawing/2014/main" id="{0A6D680C-941C-71B8-0B76-E8544DDBAA47}"/>
              </a:ext>
            </a:extLst>
          </p:cNvPr>
          <p:cNvSpPr/>
          <p:nvPr/>
        </p:nvSpPr>
        <p:spPr>
          <a:xfrm>
            <a:off x="3194172" y="4313445"/>
            <a:ext cx="1599370" cy="3560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err="1">
                <a:solidFill>
                  <a:schemeClr val="accent6"/>
                </a:solidFill>
              </a:rPr>
              <a:t>Soil</a:t>
            </a:r>
            <a:r>
              <a:rPr lang="fr-FR" sz="1200" b="1" dirty="0">
                <a:solidFill>
                  <a:schemeClr val="accent6"/>
                </a:solidFill>
              </a:rPr>
              <a:t> </a:t>
            </a:r>
            <a:r>
              <a:rPr lang="fr-FR" sz="1200" b="1" dirty="0" err="1">
                <a:solidFill>
                  <a:schemeClr val="accent6"/>
                </a:solidFill>
              </a:rPr>
              <a:t>quality</a:t>
            </a:r>
            <a:endParaRPr lang="fr-FR" sz="1200" b="1" dirty="0">
              <a:solidFill>
                <a:schemeClr val="accent6"/>
              </a:solidFill>
            </a:endParaRPr>
          </a:p>
        </p:txBody>
      </p:sp>
      <p:sp>
        <p:nvSpPr>
          <p:cNvPr id="38" name="Rectangle 37">
            <a:extLst>
              <a:ext uri="{FF2B5EF4-FFF2-40B4-BE49-F238E27FC236}">
                <a16:creationId xmlns:a16="http://schemas.microsoft.com/office/drawing/2014/main" id="{6D17528F-547D-5BD4-7583-B6EA0B943745}"/>
              </a:ext>
            </a:extLst>
          </p:cNvPr>
          <p:cNvSpPr/>
          <p:nvPr/>
        </p:nvSpPr>
        <p:spPr>
          <a:xfrm>
            <a:off x="2982871" y="4999781"/>
            <a:ext cx="1918583" cy="339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err="1">
                <a:solidFill>
                  <a:schemeClr val="accent6"/>
                </a:solidFill>
              </a:rPr>
              <a:t>Biodiversity</a:t>
            </a:r>
            <a:r>
              <a:rPr lang="fr-FR" sz="1200" b="1" dirty="0">
                <a:solidFill>
                  <a:schemeClr val="accent6"/>
                </a:solidFill>
              </a:rPr>
              <a:t> conservation</a:t>
            </a:r>
          </a:p>
        </p:txBody>
      </p:sp>
      <p:sp>
        <p:nvSpPr>
          <p:cNvPr id="39" name="Rectangle 38">
            <a:extLst>
              <a:ext uri="{FF2B5EF4-FFF2-40B4-BE49-F238E27FC236}">
                <a16:creationId xmlns:a16="http://schemas.microsoft.com/office/drawing/2014/main" id="{AAD7D553-0274-903F-9D9F-73202784E742}"/>
              </a:ext>
            </a:extLst>
          </p:cNvPr>
          <p:cNvSpPr/>
          <p:nvPr/>
        </p:nvSpPr>
        <p:spPr>
          <a:xfrm>
            <a:off x="3732936" y="5741200"/>
            <a:ext cx="1713258" cy="228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a:solidFill>
                  <a:schemeClr val="accent6"/>
                </a:solidFill>
              </a:rPr>
              <a:t>Carbon </a:t>
            </a:r>
            <a:r>
              <a:rPr lang="fr-FR" sz="1200" b="1" dirty="0" err="1">
                <a:solidFill>
                  <a:schemeClr val="accent6"/>
                </a:solidFill>
              </a:rPr>
              <a:t>sequestration</a:t>
            </a:r>
            <a:endParaRPr lang="fr-FR" sz="1200" b="1" dirty="0">
              <a:solidFill>
                <a:schemeClr val="accent6"/>
              </a:solidFill>
            </a:endParaRPr>
          </a:p>
        </p:txBody>
      </p:sp>
      <p:sp>
        <p:nvSpPr>
          <p:cNvPr id="40" name="Rectangle 39">
            <a:extLst>
              <a:ext uri="{FF2B5EF4-FFF2-40B4-BE49-F238E27FC236}">
                <a16:creationId xmlns:a16="http://schemas.microsoft.com/office/drawing/2014/main" id="{07DA7B87-5977-BC12-F8D2-4878754C5D59}"/>
              </a:ext>
            </a:extLst>
          </p:cNvPr>
          <p:cNvSpPr/>
          <p:nvPr/>
        </p:nvSpPr>
        <p:spPr>
          <a:xfrm>
            <a:off x="4610374" y="6029773"/>
            <a:ext cx="1599370" cy="3560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fr-FR" sz="1200" b="1" dirty="0">
                <a:solidFill>
                  <a:schemeClr val="accent6"/>
                </a:solidFill>
              </a:rPr>
              <a:t>Water </a:t>
            </a:r>
            <a:r>
              <a:rPr lang="fr-FR" sz="1200" b="1" dirty="0" err="1">
                <a:solidFill>
                  <a:schemeClr val="accent6"/>
                </a:solidFill>
              </a:rPr>
              <a:t>quality</a:t>
            </a:r>
            <a:endParaRPr lang="fr-FR" sz="1200" b="1" dirty="0">
              <a:solidFill>
                <a:schemeClr val="accent6"/>
              </a:solidFill>
            </a:endParaRPr>
          </a:p>
        </p:txBody>
      </p:sp>
      <p:sp>
        <p:nvSpPr>
          <p:cNvPr id="41" name="Rectangle 40">
            <a:extLst>
              <a:ext uri="{FF2B5EF4-FFF2-40B4-BE49-F238E27FC236}">
                <a16:creationId xmlns:a16="http://schemas.microsoft.com/office/drawing/2014/main" id="{7C6AD791-0C30-B1B7-FF38-D02936992C4C}"/>
              </a:ext>
            </a:extLst>
          </p:cNvPr>
          <p:cNvSpPr/>
          <p:nvPr/>
        </p:nvSpPr>
        <p:spPr>
          <a:xfrm>
            <a:off x="6122022" y="6042515"/>
            <a:ext cx="779872" cy="3385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fr-FR" sz="1200" b="1" dirty="0">
              <a:solidFill>
                <a:schemeClr val="accent6"/>
              </a:solidFill>
            </a:endParaRPr>
          </a:p>
        </p:txBody>
      </p:sp>
      <p:sp>
        <p:nvSpPr>
          <p:cNvPr id="47" name="Rectangle 46">
            <a:extLst>
              <a:ext uri="{FF2B5EF4-FFF2-40B4-BE49-F238E27FC236}">
                <a16:creationId xmlns:a16="http://schemas.microsoft.com/office/drawing/2014/main" id="{E2C3D34E-770A-EBD0-2F4D-0925C881C242}"/>
              </a:ext>
            </a:extLst>
          </p:cNvPr>
          <p:cNvSpPr/>
          <p:nvPr/>
        </p:nvSpPr>
        <p:spPr>
          <a:xfrm>
            <a:off x="8636767" y="3091697"/>
            <a:ext cx="1599370" cy="5516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accent2">
                    <a:lumMod val="50000"/>
                  </a:schemeClr>
                </a:solidFill>
              </a:rPr>
              <a:t>Rural </a:t>
            </a:r>
            <a:r>
              <a:rPr lang="fr-FR" sz="1200" b="1" dirty="0" err="1">
                <a:solidFill>
                  <a:schemeClr val="accent2">
                    <a:lumMod val="50000"/>
                  </a:schemeClr>
                </a:solidFill>
              </a:rPr>
              <a:t>vitality</a:t>
            </a:r>
            <a:endParaRPr lang="fr-FR" sz="1200" b="1" dirty="0">
              <a:solidFill>
                <a:schemeClr val="accent2">
                  <a:lumMod val="50000"/>
                </a:schemeClr>
              </a:solidFill>
            </a:endParaRPr>
          </a:p>
        </p:txBody>
      </p:sp>
      <p:sp>
        <p:nvSpPr>
          <p:cNvPr id="48" name="Rectangle 47">
            <a:extLst>
              <a:ext uri="{FF2B5EF4-FFF2-40B4-BE49-F238E27FC236}">
                <a16:creationId xmlns:a16="http://schemas.microsoft.com/office/drawing/2014/main" id="{5890BBC9-9E17-425B-440C-305C4733E287}"/>
              </a:ext>
            </a:extLst>
          </p:cNvPr>
          <p:cNvSpPr/>
          <p:nvPr/>
        </p:nvSpPr>
        <p:spPr>
          <a:xfrm>
            <a:off x="8191995" y="2355735"/>
            <a:ext cx="1918583" cy="339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accent2">
                    <a:lumMod val="50000"/>
                  </a:schemeClr>
                </a:solidFill>
              </a:rPr>
              <a:t>Agri-</a:t>
            </a:r>
            <a:r>
              <a:rPr lang="fr-FR" sz="1200" b="1" dirty="0" err="1">
                <a:solidFill>
                  <a:schemeClr val="accent2">
                    <a:lumMod val="50000"/>
                  </a:schemeClr>
                </a:solidFill>
              </a:rPr>
              <a:t>economic</a:t>
            </a:r>
            <a:r>
              <a:rPr lang="fr-FR" sz="1200" b="1" dirty="0">
                <a:solidFill>
                  <a:schemeClr val="accent2">
                    <a:lumMod val="50000"/>
                  </a:schemeClr>
                </a:solidFill>
              </a:rPr>
              <a:t> </a:t>
            </a:r>
            <a:r>
              <a:rPr lang="fr-FR" sz="1200" b="1" dirty="0" err="1">
                <a:solidFill>
                  <a:schemeClr val="accent2">
                    <a:lumMod val="50000"/>
                  </a:schemeClr>
                </a:solidFill>
              </a:rPr>
              <a:t>vitality</a:t>
            </a:r>
            <a:endParaRPr lang="fr-FR" sz="1200" b="1" dirty="0">
              <a:solidFill>
                <a:schemeClr val="accent2">
                  <a:lumMod val="50000"/>
                </a:schemeClr>
              </a:solidFill>
            </a:endParaRPr>
          </a:p>
        </p:txBody>
      </p:sp>
      <p:sp>
        <p:nvSpPr>
          <p:cNvPr id="49" name="Rectangle 48">
            <a:extLst>
              <a:ext uri="{FF2B5EF4-FFF2-40B4-BE49-F238E27FC236}">
                <a16:creationId xmlns:a16="http://schemas.microsoft.com/office/drawing/2014/main" id="{C113466D-3BB5-4902-49E1-72811F6A1BAA}"/>
              </a:ext>
            </a:extLst>
          </p:cNvPr>
          <p:cNvSpPr/>
          <p:nvPr/>
        </p:nvSpPr>
        <p:spPr>
          <a:xfrm>
            <a:off x="7779813" y="1918094"/>
            <a:ext cx="1918583" cy="339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err="1">
                <a:solidFill>
                  <a:schemeClr val="accent2">
                    <a:lumMod val="50000"/>
                  </a:schemeClr>
                </a:solidFill>
              </a:rPr>
              <a:t>Sector</a:t>
            </a:r>
            <a:r>
              <a:rPr lang="fr-FR" sz="1200" b="1" dirty="0">
                <a:solidFill>
                  <a:schemeClr val="accent2">
                    <a:lumMod val="50000"/>
                  </a:schemeClr>
                </a:solidFill>
              </a:rPr>
              <a:t> jobs</a:t>
            </a:r>
          </a:p>
        </p:txBody>
      </p:sp>
      <p:sp>
        <p:nvSpPr>
          <p:cNvPr id="51" name="Rectangle 50">
            <a:extLst>
              <a:ext uri="{FF2B5EF4-FFF2-40B4-BE49-F238E27FC236}">
                <a16:creationId xmlns:a16="http://schemas.microsoft.com/office/drawing/2014/main" id="{816E1FB3-6FA8-2AE5-ACB9-E8C98054EC5F}"/>
              </a:ext>
            </a:extLst>
          </p:cNvPr>
          <p:cNvSpPr/>
          <p:nvPr/>
        </p:nvSpPr>
        <p:spPr>
          <a:xfrm>
            <a:off x="8888093" y="4321542"/>
            <a:ext cx="1715518" cy="402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accent2"/>
                </a:solidFill>
              </a:rPr>
              <a:t>Added value</a:t>
            </a:r>
          </a:p>
        </p:txBody>
      </p:sp>
      <p:sp>
        <p:nvSpPr>
          <p:cNvPr id="55" name="Rectangle 54">
            <a:extLst>
              <a:ext uri="{FF2B5EF4-FFF2-40B4-BE49-F238E27FC236}">
                <a16:creationId xmlns:a16="http://schemas.microsoft.com/office/drawing/2014/main" id="{417A1362-FF38-FEEE-9AFC-C4E32765F3A1}"/>
              </a:ext>
            </a:extLst>
          </p:cNvPr>
          <p:cNvSpPr/>
          <p:nvPr/>
        </p:nvSpPr>
        <p:spPr>
          <a:xfrm>
            <a:off x="8597637" y="5130036"/>
            <a:ext cx="1422858" cy="286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err="1">
                <a:solidFill>
                  <a:schemeClr val="accent2"/>
                </a:solidFill>
              </a:rPr>
              <a:t>Gastronomy</a:t>
            </a:r>
            <a:endParaRPr lang="fr-FR" sz="1200" b="1" dirty="0">
              <a:solidFill>
                <a:schemeClr val="accent2"/>
              </a:solidFill>
            </a:endParaRPr>
          </a:p>
        </p:txBody>
      </p:sp>
      <p:sp>
        <p:nvSpPr>
          <p:cNvPr id="57" name="Rectangle 56">
            <a:extLst>
              <a:ext uri="{FF2B5EF4-FFF2-40B4-BE49-F238E27FC236}">
                <a16:creationId xmlns:a16="http://schemas.microsoft.com/office/drawing/2014/main" id="{3C19275A-2024-3902-298A-8701A9F9090C}"/>
              </a:ext>
            </a:extLst>
          </p:cNvPr>
          <p:cNvSpPr/>
          <p:nvPr/>
        </p:nvSpPr>
        <p:spPr>
          <a:xfrm>
            <a:off x="8176663" y="5523166"/>
            <a:ext cx="1918583" cy="376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err="1">
                <a:solidFill>
                  <a:schemeClr val="accent2"/>
                </a:solidFill>
              </a:rPr>
              <a:t>Landscape</a:t>
            </a:r>
            <a:r>
              <a:rPr lang="fr-FR" sz="1200" b="1" dirty="0">
                <a:solidFill>
                  <a:schemeClr val="accent2"/>
                </a:solidFill>
              </a:rPr>
              <a:t> </a:t>
            </a:r>
            <a:r>
              <a:rPr lang="fr-FR" sz="1200" b="1" dirty="0" err="1">
                <a:solidFill>
                  <a:schemeClr val="accent2"/>
                </a:solidFill>
              </a:rPr>
              <a:t>character</a:t>
            </a:r>
            <a:endParaRPr lang="fr-FR" sz="1200" b="1" dirty="0">
              <a:solidFill>
                <a:schemeClr val="accent2"/>
              </a:solidFill>
            </a:endParaRPr>
          </a:p>
        </p:txBody>
      </p:sp>
      <p:sp>
        <p:nvSpPr>
          <p:cNvPr id="58" name="Rectangle 57">
            <a:extLst>
              <a:ext uri="{FF2B5EF4-FFF2-40B4-BE49-F238E27FC236}">
                <a16:creationId xmlns:a16="http://schemas.microsoft.com/office/drawing/2014/main" id="{906D6B0B-241C-4C3E-0D33-D3CD55006C96}"/>
              </a:ext>
            </a:extLst>
          </p:cNvPr>
          <p:cNvSpPr/>
          <p:nvPr/>
        </p:nvSpPr>
        <p:spPr>
          <a:xfrm>
            <a:off x="7480565" y="5929833"/>
            <a:ext cx="2493175" cy="269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accent2"/>
                </a:solidFill>
              </a:rPr>
              <a:t>Entertainment value</a:t>
            </a:r>
          </a:p>
        </p:txBody>
      </p:sp>
      <p:sp>
        <p:nvSpPr>
          <p:cNvPr id="60" name="Flèche : pentagone 59">
            <a:extLst>
              <a:ext uri="{FF2B5EF4-FFF2-40B4-BE49-F238E27FC236}">
                <a16:creationId xmlns:a16="http://schemas.microsoft.com/office/drawing/2014/main" id="{52C57364-C634-5278-5E05-AA9DBB3A842F}"/>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Context</a:t>
            </a:r>
            <a:endParaRPr lang="fr-FR" sz="2000" b="1" dirty="0"/>
          </a:p>
        </p:txBody>
      </p:sp>
      <p:pic>
        <p:nvPicPr>
          <p:cNvPr id="61" name="Image 60">
            <a:extLst>
              <a:ext uri="{FF2B5EF4-FFF2-40B4-BE49-F238E27FC236}">
                <a16:creationId xmlns:a16="http://schemas.microsoft.com/office/drawing/2014/main" id="{08A424B7-0DA6-F080-CF52-4655266684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33" t="10624" r="25233" b="10800"/>
          <a:stretch/>
        </p:blipFill>
        <p:spPr>
          <a:xfrm>
            <a:off x="3592136" y="4522687"/>
            <a:ext cx="2399396" cy="2273050"/>
          </a:xfrm>
          <a:prstGeom prst="rect">
            <a:avLst/>
          </a:prstGeom>
        </p:spPr>
      </p:pic>
    </p:spTree>
    <p:extLst>
      <p:ext uri="{BB962C8B-B14F-4D97-AF65-F5344CB8AC3E}">
        <p14:creationId xmlns:p14="http://schemas.microsoft.com/office/powerpoint/2010/main" val="41462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p:txBody>
          <a:bodyPr/>
          <a:lstStyle/>
          <a:p>
            <a:r>
              <a:rPr lang="fr-FR" dirty="0"/>
              <a:t>How to </a:t>
            </a:r>
            <a:r>
              <a:rPr lang="fr-FR" dirty="0" err="1"/>
              <a:t>assess</a:t>
            </a:r>
            <a:r>
              <a:rPr lang="fr-FR" dirty="0"/>
              <a:t> </a:t>
            </a:r>
            <a:r>
              <a:rPr lang="fr-FR" dirty="0" err="1"/>
              <a:t>these</a:t>
            </a:r>
            <a:r>
              <a:rPr lang="fr-FR" dirty="0"/>
              <a:t> </a:t>
            </a:r>
            <a:br>
              <a:rPr lang="fr-FR" dirty="0"/>
            </a:br>
            <a:r>
              <a:rPr lang="fr-FR" dirty="0" err="1"/>
              <a:t>environmental</a:t>
            </a:r>
            <a:r>
              <a:rPr lang="fr-FR" dirty="0"/>
              <a:t> services?</a:t>
            </a:r>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4</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8" name="Flèche : pentagone 7">
            <a:extLst>
              <a:ext uri="{FF2B5EF4-FFF2-40B4-BE49-F238E27FC236}">
                <a16:creationId xmlns:a16="http://schemas.microsoft.com/office/drawing/2014/main" id="{93DDF37B-72E4-3050-D89D-EBFC72D08A75}"/>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Methodology</a:t>
            </a:r>
            <a:endParaRPr lang="fr-FR" sz="2000" b="1" dirty="0"/>
          </a:p>
        </p:txBody>
      </p:sp>
      <p:pic>
        <p:nvPicPr>
          <p:cNvPr id="46" name="Image 45">
            <a:extLst>
              <a:ext uri="{FF2B5EF4-FFF2-40B4-BE49-F238E27FC236}">
                <a16:creationId xmlns:a16="http://schemas.microsoft.com/office/drawing/2014/main" id="{91AB3736-B103-991D-1F85-5E96DB0B797B}"/>
              </a:ext>
            </a:extLst>
          </p:cNvPr>
          <p:cNvPicPr>
            <a:picLocks noChangeAspect="1"/>
          </p:cNvPicPr>
          <p:nvPr/>
        </p:nvPicPr>
        <p:blipFill>
          <a:blip r:embed="rId3"/>
          <a:stretch>
            <a:fillRect/>
          </a:stretch>
        </p:blipFill>
        <p:spPr>
          <a:xfrm>
            <a:off x="9619813" y="0"/>
            <a:ext cx="2576238" cy="6858000"/>
          </a:xfrm>
          <a:prstGeom prst="rect">
            <a:avLst/>
          </a:prstGeom>
        </p:spPr>
      </p:pic>
      <p:sp>
        <p:nvSpPr>
          <p:cNvPr id="50" name="Rectangle 49">
            <a:extLst>
              <a:ext uri="{FF2B5EF4-FFF2-40B4-BE49-F238E27FC236}">
                <a16:creationId xmlns:a16="http://schemas.microsoft.com/office/drawing/2014/main" id="{8B8DBA6D-80F0-2FCB-F55B-A9FCEBFE3CCA}"/>
              </a:ext>
            </a:extLst>
          </p:cNvPr>
          <p:cNvSpPr/>
          <p:nvPr/>
        </p:nvSpPr>
        <p:spPr>
          <a:xfrm>
            <a:off x="2167576" y="1862413"/>
            <a:ext cx="7285343" cy="710515"/>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800" dirty="0" err="1"/>
              <a:t>Using</a:t>
            </a:r>
            <a:r>
              <a:rPr lang="fr-FR" sz="2800" dirty="0"/>
              <a:t> the CAP’2ER          </a:t>
            </a:r>
            <a:r>
              <a:rPr lang="fr-FR" sz="2800" dirty="0" err="1"/>
              <a:t>tool</a:t>
            </a:r>
            <a:r>
              <a:rPr lang="fr-FR" sz="2800" dirty="0"/>
              <a:t> </a:t>
            </a:r>
            <a:r>
              <a:rPr lang="fr-FR" sz="2800" dirty="0" err="1"/>
              <a:t>based</a:t>
            </a:r>
            <a:r>
              <a:rPr lang="fr-FR" sz="2800" dirty="0"/>
              <a:t> on LCA</a:t>
            </a:r>
          </a:p>
        </p:txBody>
      </p:sp>
      <p:pic>
        <p:nvPicPr>
          <p:cNvPr id="33" name="Image 32" descr="Une image contenant texte, clipart&#10;&#10;Description générée automatiquement">
            <a:extLst>
              <a:ext uri="{FF2B5EF4-FFF2-40B4-BE49-F238E27FC236}">
                <a16:creationId xmlns:a16="http://schemas.microsoft.com/office/drawing/2014/main" id="{3B50A554-74B9-5ACE-92FD-2BEB08438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6040" y="2010508"/>
            <a:ext cx="1876499" cy="458083"/>
          </a:xfrm>
          <a:prstGeom prst="roundRect">
            <a:avLst>
              <a:gd name="adj" fmla="val 8594"/>
            </a:avLst>
          </a:prstGeom>
          <a:solidFill>
            <a:srgbClr val="FFFFFF">
              <a:shade val="85000"/>
            </a:srgbClr>
          </a:solidFill>
          <a:ln>
            <a:noFill/>
          </a:ln>
          <a:effectLst/>
        </p:spPr>
      </p:pic>
      <p:sp>
        <p:nvSpPr>
          <p:cNvPr id="59" name="Rectangle 58">
            <a:extLst>
              <a:ext uri="{FF2B5EF4-FFF2-40B4-BE49-F238E27FC236}">
                <a16:creationId xmlns:a16="http://schemas.microsoft.com/office/drawing/2014/main" id="{F7861B21-1839-1FA8-C65D-68D0046D008E}"/>
              </a:ext>
            </a:extLst>
          </p:cNvPr>
          <p:cNvSpPr/>
          <p:nvPr/>
        </p:nvSpPr>
        <p:spPr>
          <a:xfrm>
            <a:off x="2167576" y="2715542"/>
            <a:ext cx="7285343" cy="2363087"/>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800" dirty="0"/>
              <a:t>Objectives of </a:t>
            </a:r>
            <a:r>
              <a:rPr lang="fr-FR" sz="2800" dirty="0" err="1"/>
              <a:t>this</a:t>
            </a:r>
            <a:r>
              <a:rPr lang="fr-FR" sz="2800" dirty="0"/>
              <a:t> </a:t>
            </a:r>
            <a:r>
              <a:rPr lang="fr-FR" sz="2800" dirty="0" err="1"/>
              <a:t>tool</a:t>
            </a:r>
            <a:r>
              <a:rPr lang="fr-FR" sz="2800" dirty="0"/>
              <a:t> :</a:t>
            </a:r>
          </a:p>
          <a:p>
            <a:pPr marL="457200" indent="-457200">
              <a:buFont typeface="Arial" panose="020B0604020202020204" pitchFamily="34" charset="0"/>
              <a:buChar char="•"/>
            </a:pPr>
            <a:r>
              <a:rPr lang="fr-FR" sz="2800" dirty="0"/>
              <a:t>To </a:t>
            </a:r>
            <a:r>
              <a:rPr lang="fr-FR" sz="2800" dirty="0" err="1"/>
              <a:t>assess</a:t>
            </a:r>
            <a:r>
              <a:rPr lang="fr-FR" sz="2800" dirty="0"/>
              <a:t> </a:t>
            </a:r>
            <a:r>
              <a:rPr lang="fr-FR" sz="2800" dirty="0" err="1"/>
              <a:t>environmental</a:t>
            </a:r>
            <a:r>
              <a:rPr lang="fr-FR" sz="2800" dirty="0"/>
              <a:t> performances of a </a:t>
            </a:r>
            <a:r>
              <a:rPr lang="fr-FR" sz="2800" dirty="0" err="1"/>
              <a:t>farm</a:t>
            </a:r>
            <a:endParaRPr lang="fr-FR" sz="2800" dirty="0"/>
          </a:p>
          <a:p>
            <a:pPr marL="457200" indent="-457200">
              <a:buFont typeface="Arial" panose="020B0604020202020204" pitchFamily="34" charset="0"/>
              <a:buChar char="•"/>
            </a:pPr>
            <a:r>
              <a:rPr lang="fr-FR" sz="2800" dirty="0"/>
              <a:t>To position </a:t>
            </a:r>
            <a:r>
              <a:rPr lang="fr-FR" sz="2800" dirty="0" err="1"/>
              <a:t>itself</a:t>
            </a:r>
            <a:r>
              <a:rPr lang="fr-FR" sz="2800" dirty="0"/>
              <a:t> in relation to </a:t>
            </a:r>
            <a:r>
              <a:rPr lang="fr-FR" sz="2800" dirty="0" err="1"/>
              <a:t>references</a:t>
            </a:r>
            <a:endParaRPr lang="fr-FR" sz="2800" dirty="0"/>
          </a:p>
          <a:p>
            <a:pPr marL="457200" indent="-457200">
              <a:buFont typeface="Arial" panose="020B0604020202020204" pitchFamily="34" charset="0"/>
              <a:buChar char="•"/>
            </a:pPr>
            <a:r>
              <a:rPr lang="fr-FR" sz="2800" dirty="0"/>
              <a:t>To </a:t>
            </a:r>
            <a:r>
              <a:rPr lang="fr-FR" sz="2800" dirty="0" err="1"/>
              <a:t>act</a:t>
            </a:r>
            <a:r>
              <a:rPr lang="fr-FR" sz="2800" dirty="0"/>
              <a:t> to </a:t>
            </a:r>
            <a:r>
              <a:rPr lang="fr-FR" sz="2800" dirty="0" err="1"/>
              <a:t>improve</a:t>
            </a:r>
            <a:r>
              <a:rPr lang="fr-FR" sz="2800" dirty="0"/>
              <a:t> </a:t>
            </a:r>
            <a:r>
              <a:rPr lang="fr-FR" sz="2800" dirty="0" err="1"/>
              <a:t>its</a:t>
            </a:r>
            <a:r>
              <a:rPr lang="fr-FR" sz="2800" dirty="0"/>
              <a:t> practices</a:t>
            </a:r>
          </a:p>
        </p:txBody>
      </p:sp>
      <p:sp>
        <p:nvSpPr>
          <p:cNvPr id="60" name="Rectangle 59">
            <a:extLst>
              <a:ext uri="{FF2B5EF4-FFF2-40B4-BE49-F238E27FC236}">
                <a16:creationId xmlns:a16="http://schemas.microsoft.com/office/drawing/2014/main" id="{F8DD31B4-E798-EC32-1D80-1C3F21B1DF1A}"/>
              </a:ext>
            </a:extLst>
          </p:cNvPr>
          <p:cNvSpPr/>
          <p:nvPr/>
        </p:nvSpPr>
        <p:spPr>
          <a:xfrm>
            <a:off x="2167575" y="5221243"/>
            <a:ext cx="7285343" cy="1497398"/>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800" dirty="0"/>
              <a:t>2 </a:t>
            </a:r>
            <a:r>
              <a:rPr lang="fr-FR" sz="2800" dirty="0" err="1"/>
              <a:t>levels</a:t>
            </a:r>
            <a:r>
              <a:rPr lang="fr-FR" sz="2800" dirty="0"/>
              <a:t> of </a:t>
            </a:r>
            <a:r>
              <a:rPr lang="fr-FR" sz="2800" dirty="0" err="1"/>
              <a:t>assessment</a:t>
            </a:r>
            <a:r>
              <a:rPr lang="fr-FR" sz="2800" dirty="0"/>
              <a:t> : </a:t>
            </a:r>
            <a:r>
              <a:rPr lang="fr-FR" sz="2800" dirty="0" err="1"/>
              <a:t>level</a:t>
            </a:r>
            <a:r>
              <a:rPr lang="fr-FR" sz="2800" dirty="0"/>
              <a:t> 1 (</a:t>
            </a:r>
            <a:r>
              <a:rPr lang="fr-FR" sz="2800" dirty="0" err="1"/>
              <a:t>simplified</a:t>
            </a:r>
            <a:r>
              <a:rPr lang="fr-FR" sz="2800" dirty="0"/>
              <a:t>) &amp; </a:t>
            </a:r>
            <a:r>
              <a:rPr lang="fr-FR" sz="2800" dirty="0" err="1"/>
              <a:t>level</a:t>
            </a:r>
            <a:r>
              <a:rPr lang="fr-FR" sz="2800" dirty="0"/>
              <a:t> 2 (</a:t>
            </a:r>
            <a:r>
              <a:rPr lang="fr-FR" sz="2800" dirty="0" err="1"/>
              <a:t>detailed</a:t>
            </a:r>
            <a:r>
              <a:rPr lang="fr-FR" sz="2800" dirty="0"/>
              <a:t>)</a:t>
            </a:r>
          </a:p>
          <a:p>
            <a:pPr marL="457200" indent="-457200">
              <a:buFont typeface="Arial" panose="020B0604020202020204" pitchFamily="34" charset="0"/>
              <a:buChar char="•"/>
            </a:pPr>
            <a:r>
              <a:rPr lang="fr-FR" sz="2800" b="1" dirty="0"/>
              <a:t>For </a:t>
            </a:r>
            <a:r>
              <a:rPr lang="fr-FR" sz="2800" b="1" dirty="0" err="1"/>
              <a:t>this</a:t>
            </a:r>
            <a:r>
              <a:rPr lang="fr-FR" sz="2800" b="1" dirty="0"/>
              <a:t> </a:t>
            </a:r>
            <a:r>
              <a:rPr lang="fr-FR" sz="2800" b="1" dirty="0" err="1"/>
              <a:t>study</a:t>
            </a:r>
            <a:r>
              <a:rPr lang="fr-FR" sz="2800" b="1" dirty="0"/>
              <a:t> : </a:t>
            </a:r>
            <a:r>
              <a:rPr lang="fr-FR" sz="2800" b="1" u="sng" dirty="0"/>
              <a:t>use of </a:t>
            </a:r>
            <a:r>
              <a:rPr lang="fr-FR" sz="2800" b="1" u="sng" dirty="0" err="1"/>
              <a:t>level</a:t>
            </a:r>
            <a:r>
              <a:rPr lang="fr-FR" sz="2800" b="1" u="sng" dirty="0"/>
              <a:t> 1</a:t>
            </a:r>
          </a:p>
        </p:txBody>
      </p:sp>
      <p:pic>
        <p:nvPicPr>
          <p:cNvPr id="9" name="Image 8">
            <a:extLst>
              <a:ext uri="{FF2B5EF4-FFF2-40B4-BE49-F238E27FC236}">
                <a16:creationId xmlns:a16="http://schemas.microsoft.com/office/drawing/2014/main" id="{D06E76A0-CB49-64B3-891D-F6A52A4024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233" t="10624" r="25233" b="10800"/>
          <a:stretch/>
        </p:blipFill>
        <p:spPr>
          <a:xfrm>
            <a:off x="9910008" y="2173194"/>
            <a:ext cx="623633" cy="590794"/>
          </a:xfrm>
          <a:prstGeom prst="rect">
            <a:avLst/>
          </a:prstGeom>
        </p:spPr>
      </p:pic>
      <p:pic>
        <p:nvPicPr>
          <p:cNvPr id="10" name="Image 9">
            <a:extLst>
              <a:ext uri="{FF2B5EF4-FFF2-40B4-BE49-F238E27FC236}">
                <a16:creationId xmlns:a16="http://schemas.microsoft.com/office/drawing/2014/main" id="{57682246-2E57-5180-F40B-3C3081F583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233" t="10624" r="25233" b="10800"/>
          <a:stretch/>
        </p:blipFill>
        <p:spPr>
          <a:xfrm>
            <a:off x="11061292" y="2468591"/>
            <a:ext cx="623633" cy="590794"/>
          </a:xfrm>
          <a:prstGeom prst="rect">
            <a:avLst/>
          </a:prstGeom>
        </p:spPr>
      </p:pic>
      <p:pic>
        <p:nvPicPr>
          <p:cNvPr id="11" name="Image 10">
            <a:extLst>
              <a:ext uri="{FF2B5EF4-FFF2-40B4-BE49-F238E27FC236}">
                <a16:creationId xmlns:a16="http://schemas.microsoft.com/office/drawing/2014/main" id="{CAE5D7DB-5388-89E7-53BB-3DD40F5B0D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233" t="10624" r="25233" b="10800"/>
          <a:stretch/>
        </p:blipFill>
        <p:spPr>
          <a:xfrm>
            <a:off x="11041983" y="6057672"/>
            <a:ext cx="623633" cy="590794"/>
          </a:xfrm>
          <a:prstGeom prst="rect">
            <a:avLst/>
          </a:prstGeom>
        </p:spPr>
      </p:pic>
      <p:pic>
        <p:nvPicPr>
          <p:cNvPr id="12" name="Image 11">
            <a:extLst>
              <a:ext uri="{FF2B5EF4-FFF2-40B4-BE49-F238E27FC236}">
                <a16:creationId xmlns:a16="http://schemas.microsoft.com/office/drawing/2014/main" id="{64B40303-4839-FB18-AB4C-9A5B1F30F3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233" t="10624" r="25233" b="10800"/>
          <a:stretch/>
        </p:blipFill>
        <p:spPr>
          <a:xfrm>
            <a:off x="10096483" y="4925846"/>
            <a:ext cx="623633" cy="590794"/>
          </a:xfrm>
          <a:prstGeom prst="rect">
            <a:avLst/>
          </a:prstGeom>
        </p:spPr>
      </p:pic>
    </p:spTree>
    <p:extLst>
      <p:ext uri="{BB962C8B-B14F-4D97-AF65-F5344CB8AC3E}">
        <p14:creationId xmlns:p14="http://schemas.microsoft.com/office/powerpoint/2010/main" val="405883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9"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p:txBody>
          <a:bodyPr/>
          <a:lstStyle/>
          <a:p>
            <a:r>
              <a:rPr lang="fr-FR" dirty="0"/>
              <a:t>How to </a:t>
            </a:r>
            <a:r>
              <a:rPr lang="fr-FR" dirty="0" err="1"/>
              <a:t>assess</a:t>
            </a:r>
            <a:r>
              <a:rPr lang="fr-FR" dirty="0"/>
              <a:t> </a:t>
            </a:r>
            <a:r>
              <a:rPr lang="fr-FR" dirty="0" err="1"/>
              <a:t>these</a:t>
            </a:r>
            <a:r>
              <a:rPr lang="fr-FR" dirty="0"/>
              <a:t> </a:t>
            </a:r>
            <a:br>
              <a:rPr lang="fr-FR" dirty="0"/>
            </a:br>
            <a:r>
              <a:rPr lang="fr-FR" dirty="0" err="1"/>
              <a:t>environmental</a:t>
            </a:r>
            <a:r>
              <a:rPr lang="fr-FR" dirty="0"/>
              <a:t> services?</a:t>
            </a:r>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5</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8" name="Flèche : pentagone 7">
            <a:extLst>
              <a:ext uri="{FF2B5EF4-FFF2-40B4-BE49-F238E27FC236}">
                <a16:creationId xmlns:a16="http://schemas.microsoft.com/office/drawing/2014/main" id="{93DDF37B-72E4-3050-D89D-EBFC72D08A75}"/>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Methodology</a:t>
            </a:r>
            <a:endParaRPr lang="fr-FR" sz="2000" b="1" dirty="0"/>
          </a:p>
        </p:txBody>
      </p:sp>
      <p:sp>
        <p:nvSpPr>
          <p:cNvPr id="50" name="Rectangle 49">
            <a:extLst>
              <a:ext uri="{FF2B5EF4-FFF2-40B4-BE49-F238E27FC236}">
                <a16:creationId xmlns:a16="http://schemas.microsoft.com/office/drawing/2014/main" id="{8B8DBA6D-80F0-2FCB-F55B-A9FCEBFE3CCA}"/>
              </a:ext>
            </a:extLst>
          </p:cNvPr>
          <p:cNvSpPr/>
          <p:nvPr/>
        </p:nvSpPr>
        <p:spPr>
          <a:xfrm>
            <a:off x="3707027" y="1961268"/>
            <a:ext cx="8316098" cy="710515"/>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800" dirty="0" err="1"/>
              <a:t>Using</a:t>
            </a:r>
            <a:r>
              <a:rPr lang="fr-FR" sz="2800" dirty="0"/>
              <a:t> a large French </a:t>
            </a:r>
            <a:r>
              <a:rPr lang="fr-FR" sz="2800" dirty="0" err="1"/>
              <a:t>farms</a:t>
            </a:r>
            <a:r>
              <a:rPr lang="fr-FR" sz="2800" dirty="0"/>
              <a:t> </a:t>
            </a:r>
            <a:r>
              <a:rPr lang="fr-FR" sz="2800" dirty="0" err="1"/>
              <a:t>sample</a:t>
            </a:r>
            <a:r>
              <a:rPr lang="fr-FR" sz="2800" dirty="0"/>
              <a:t> </a:t>
            </a:r>
            <a:r>
              <a:rPr lang="fr-FR" sz="2800" dirty="0" err="1"/>
              <a:t>from</a:t>
            </a:r>
            <a:r>
              <a:rPr lang="fr-FR" sz="2800" dirty="0"/>
              <a:t> </a:t>
            </a:r>
            <a:r>
              <a:rPr lang="fr-FR" sz="2800" dirty="0" err="1"/>
              <a:t>this</a:t>
            </a:r>
            <a:r>
              <a:rPr lang="fr-FR" sz="2800" dirty="0"/>
              <a:t> </a:t>
            </a:r>
            <a:r>
              <a:rPr lang="fr-FR" sz="2800" dirty="0" err="1"/>
              <a:t>project</a:t>
            </a:r>
            <a:r>
              <a:rPr lang="fr-FR" sz="2800" dirty="0"/>
              <a:t> :</a:t>
            </a:r>
          </a:p>
        </p:txBody>
      </p:sp>
      <p:pic>
        <p:nvPicPr>
          <p:cNvPr id="11" name="Image 10">
            <a:extLst>
              <a:ext uri="{FF2B5EF4-FFF2-40B4-BE49-F238E27FC236}">
                <a16:creationId xmlns:a16="http://schemas.microsoft.com/office/drawing/2014/main" id="{F00CC4C3-5316-34A1-798D-9EEE2BD3E7D4}"/>
              </a:ext>
            </a:extLst>
          </p:cNvPr>
          <p:cNvPicPr>
            <a:picLocks noChangeAspect="1"/>
          </p:cNvPicPr>
          <p:nvPr/>
        </p:nvPicPr>
        <p:blipFill>
          <a:blip r:embed="rId3"/>
          <a:stretch>
            <a:fillRect/>
          </a:stretch>
        </p:blipFill>
        <p:spPr>
          <a:xfrm>
            <a:off x="3639507" y="2715187"/>
            <a:ext cx="8408332" cy="3533562"/>
          </a:xfrm>
          <a:prstGeom prst="rect">
            <a:avLst/>
          </a:prstGeom>
        </p:spPr>
      </p:pic>
      <p:pic>
        <p:nvPicPr>
          <p:cNvPr id="13" name="Image 12">
            <a:extLst>
              <a:ext uri="{FF2B5EF4-FFF2-40B4-BE49-F238E27FC236}">
                <a16:creationId xmlns:a16="http://schemas.microsoft.com/office/drawing/2014/main" id="{4346931A-5840-FDCB-ED0D-26FDADB027A7}"/>
              </a:ext>
            </a:extLst>
          </p:cNvPr>
          <p:cNvPicPr>
            <a:picLocks noChangeAspect="1"/>
          </p:cNvPicPr>
          <p:nvPr/>
        </p:nvPicPr>
        <p:blipFill>
          <a:blip r:embed="rId4"/>
          <a:stretch>
            <a:fillRect/>
          </a:stretch>
        </p:blipFill>
        <p:spPr>
          <a:xfrm>
            <a:off x="2205804" y="1715731"/>
            <a:ext cx="1346853" cy="5012434"/>
          </a:xfrm>
          <a:prstGeom prst="rect">
            <a:avLst/>
          </a:prstGeom>
        </p:spPr>
      </p:pic>
      <p:pic>
        <p:nvPicPr>
          <p:cNvPr id="14" name="Image 13">
            <a:extLst>
              <a:ext uri="{FF2B5EF4-FFF2-40B4-BE49-F238E27FC236}">
                <a16:creationId xmlns:a16="http://schemas.microsoft.com/office/drawing/2014/main" id="{59A6324D-8137-5843-2697-D8F990CFE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625" y="729408"/>
            <a:ext cx="1346853" cy="973801"/>
          </a:xfrm>
          <a:prstGeom prst="roundRect">
            <a:avLst>
              <a:gd name="adj" fmla="val 8594"/>
            </a:avLst>
          </a:prstGeom>
          <a:solidFill>
            <a:srgbClr val="FFFFFF">
              <a:shade val="85000"/>
            </a:srgbClr>
          </a:solidFill>
          <a:ln>
            <a:noFill/>
          </a:ln>
          <a:effectLst/>
        </p:spPr>
      </p:pic>
      <p:pic>
        <p:nvPicPr>
          <p:cNvPr id="15" name="Image 14">
            <a:extLst>
              <a:ext uri="{FF2B5EF4-FFF2-40B4-BE49-F238E27FC236}">
                <a16:creationId xmlns:a16="http://schemas.microsoft.com/office/drawing/2014/main" id="{1A3BBC18-CD7A-B4C5-1142-D085B57C85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9343" y="579501"/>
            <a:ext cx="1346853" cy="1314440"/>
          </a:xfrm>
          <a:prstGeom prst="roundRect">
            <a:avLst>
              <a:gd name="adj" fmla="val 8594"/>
            </a:avLst>
          </a:prstGeom>
          <a:solidFill>
            <a:srgbClr val="FFFFFF">
              <a:shade val="85000"/>
            </a:srgbClr>
          </a:solidFill>
          <a:ln>
            <a:noFill/>
          </a:ln>
          <a:effectLst/>
        </p:spPr>
      </p:pic>
      <p:sp>
        <p:nvSpPr>
          <p:cNvPr id="16" name="Rectangle 15">
            <a:extLst>
              <a:ext uri="{FF2B5EF4-FFF2-40B4-BE49-F238E27FC236}">
                <a16:creationId xmlns:a16="http://schemas.microsoft.com/office/drawing/2014/main" id="{0FE5A08A-DCEB-2D68-E9E8-5247F06AC63F}"/>
              </a:ext>
            </a:extLst>
          </p:cNvPr>
          <p:cNvSpPr/>
          <p:nvPr/>
        </p:nvSpPr>
        <p:spPr>
          <a:xfrm>
            <a:off x="3731741" y="6278499"/>
            <a:ext cx="8213716" cy="449666"/>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hlinkClick r:id="rId7">
                  <a:extLst>
                    <a:ext uri="{A12FA001-AC4F-418D-AE19-62706E023703}">
                      <ahyp:hlinkClr xmlns:ahyp="http://schemas.microsoft.com/office/drawing/2018/hyperlinkcolor" val="tx"/>
                    </a:ext>
                  </a:extLst>
                </a:hlinkClick>
              </a:rPr>
              <a:t>https://life-green-sheep.eu/</a:t>
            </a:r>
            <a:r>
              <a:rPr lang="fr-FR" sz="2400" dirty="0">
                <a:solidFill>
                  <a:schemeClr val="bg1"/>
                </a:solidFill>
              </a:rPr>
              <a:t> </a:t>
            </a:r>
          </a:p>
        </p:txBody>
      </p:sp>
    </p:spTree>
    <p:extLst>
      <p:ext uri="{BB962C8B-B14F-4D97-AF65-F5344CB8AC3E}">
        <p14:creationId xmlns:p14="http://schemas.microsoft.com/office/powerpoint/2010/main" val="255390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EB554-3ECE-8657-CB4F-DE0ED41768CC}"/>
              </a:ext>
            </a:extLst>
          </p:cNvPr>
          <p:cNvSpPr>
            <a:spLocks noGrp="1"/>
          </p:cNvSpPr>
          <p:nvPr>
            <p:ph type="title"/>
          </p:nvPr>
        </p:nvSpPr>
        <p:spPr>
          <a:xfrm>
            <a:off x="2118955" y="365125"/>
            <a:ext cx="10073045" cy="1325563"/>
          </a:xfrm>
          <a:noFill/>
        </p:spPr>
        <p:txBody>
          <a:bodyPr>
            <a:normAutofit fontScale="90000"/>
          </a:bodyPr>
          <a:lstStyle/>
          <a:p>
            <a:r>
              <a:rPr lang="fr-FR" sz="4400" dirty="0"/>
              <a:t>A FR-</a:t>
            </a:r>
            <a:r>
              <a:rPr lang="fr-FR" sz="4400" dirty="0" err="1"/>
              <a:t>scale</a:t>
            </a:r>
            <a:r>
              <a:rPr lang="fr-FR" sz="4400" dirty="0"/>
              <a:t> </a:t>
            </a:r>
            <a:r>
              <a:rPr lang="fr-FR" sz="4400" dirty="0" err="1"/>
              <a:t>sample</a:t>
            </a:r>
            <a:r>
              <a:rPr lang="fr-FR" sz="4400" dirty="0"/>
              <a:t> </a:t>
            </a:r>
            <a:r>
              <a:rPr lang="fr-FR" sz="4400" dirty="0" err="1"/>
              <a:t>with</a:t>
            </a:r>
            <a:r>
              <a:rPr lang="fr-FR" sz="4400" dirty="0"/>
              <a:t> a </a:t>
            </a:r>
            <a:r>
              <a:rPr lang="fr-FR" sz="4400" dirty="0" err="1"/>
              <a:t>diversity</a:t>
            </a:r>
            <a:r>
              <a:rPr lang="fr-FR" sz="4400" dirty="0"/>
              <a:t> of </a:t>
            </a:r>
            <a:r>
              <a:rPr lang="fr-FR" sz="4400" dirty="0" err="1"/>
              <a:t>rearing</a:t>
            </a:r>
            <a:r>
              <a:rPr lang="fr-FR" sz="4400" dirty="0"/>
              <a:t> </a:t>
            </a:r>
            <a:r>
              <a:rPr lang="fr-FR" sz="4400" dirty="0" err="1"/>
              <a:t>sheep</a:t>
            </a:r>
            <a:r>
              <a:rPr lang="fr-FR" sz="4400" dirty="0"/>
              <a:t> </a:t>
            </a:r>
            <a:r>
              <a:rPr lang="fr-FR" sz="4400" dirty="0" err="1"/>
              <a:t>systems</a:t>
            </a:r>
            <a:r>
              <a:rPr lang="fr-FR" sz="4400" dirty="0"/>
              <a:t> </a:t>
            </a:r>
            <a:r>
              <a:rPr lang="fr-FR" sz="4400" dirty="0" err="1"/>
              <a:t>located</a:t>
            </a:r>
            <a:r>
              <a:rPr lang="fr-FR" sz="4400" dirty="0"/>
              <a:t> in </a:t>
            </a:r>
            <a:r>
              <a:rPr lang="fr-FR" sz="4400" dirty="0" err="1"/>
              <a:t>mountain</a:t>
            </a:r>
            <a:r>
              <a:rPr lang="fr-FR" sz="4400" dirty="0"/>
              <a:t> areas</a:t>
            </a:r>
            <a:endParaRPr lang="fr-FR" dirty="0"/>
          </a:p>
        </p:txBody>
      </p:sp>
      <p:sp>
        <p:nvSpPr>
          <p:cNvPr id="3" name="Espace réservé du contenu 2">
            <a:extLst>
              <a:ext uri="{FF2B5EF4-FFF2-40B4-BE49-F238E27FC236}">
                <a16:creationId xmlns:a16="http://schemas.microsoft.com/office/drawing/2014/main" id="{0D6A9E9E-DA65-C69E-C855-2AE41EE19AB8}"/>
              </a:ext>
            </a:extLst>
          </p:cNvPr>
          <p:cNvSpPr>
            <a:spLocks noGrp="1"/>
          </p:cNvSpPr>
          <p:nvPr>
            <p:ph sz="half" idx="1"/>
          </p:nvPr>
        </p:nvSpPr>
        <p:spPr>
          <a:xfrm>
            <a:off x="1866400" y="1751483"/>
            <a:ext cx="5181600" cy="4351338"/>
          </a:xfrm>
        </p:spPr>
        <p:txBody>
          <a:bodyPr/>
          <a:lstStyle/>
          <a:p>
            <a:pPr marL="0" indent="0" algn="ctr">
              <a:buNone/>
            </a:pPr>
            <a:r>
              <a:rPr lang="fr-FR" dirty="0">
                <a:solidFill>
                  <a:schemeClr val="accent5"/>
                </a:solidFill>
              </a:rPr>
              <a:t>164 French </a:t>
            </a:r>
            <a:r>
              <a:rPr lang="fr-FR" dirty="0" err="1">
                <a:solidFill>
                  <a:schemeClr val="accent5"/>
                </a:solidFill>
              </a:rPr>
              <a:t>dairy</a:t>
            </a:r>
            <a:r>
              <a:rPr lang="fr-FR" dirty="0">
                <a:solidFill>
                  <a:schemeClr val="accent5"/>
                </a:solidFill>
              </a:rPr>
              <a:t> </a:t>
            </a:r>
            <a:r>
              <a:rPr lang="fr-FR" dirty="0" err="1">
                <a:solidFill>
                  <a:schemeClr val="accent5"/>
                </a:solidFill>
              </a:rPr>
              <a:t>sheep</a:t>
            </a:r>
            <a:r>
              <a:rPr lang="fr-FR" dirty="0">
                <a:solidFill>
                  <a:schemeClr val="accent5"/>
                </a:solidFill>
              </a:rPr>
              <a:t> </a:t>
            </a:r>
            <a:r>
              <a:rPr lang="fr-FR" dirty="0" err="1">
                <a:solidFill>
                  <a:schemeClr val="accent5"/>
                </a:solidFill>
              </a:rPr>
              <a:t>farms</a:t>
            </a:r>
            <a:endParaRPr lang="fr-FR" dirty="0">
              <a:solidFill>
                <a:schemeClr val="accent5"/>
              </a:solidFill>
            </a:endParaRPr>
          </a:p>
        </p:txBody>
      </p:sp>
      <p:sp>
        <p:nvSpPr>
          <p:cNvPr id="4" name="Espace réservé du numéro de diapositive 3">
            <a:extLst>
              <a:ext uri="{FF2B5EF4-FFF2-40B4-BE49-F238E27FC236}">
                <a16:creationId xmlns:a16="http://schemas.microsoft.com/office/drawing/2014/main" id="{F8C4A806-4C1C-46CB-0D22-FB9B96398AA7}"/>
              </a:ext>
            </a:extLst>
          </p:cNvPr>
          <p:cNvSpPr>
            <a:spLocks noGrp="1"/>
          </p:cNvSpPr>
          <p:nvPr>
            <p:ph type="sldNum" sz="quarter" idx="12"/>
          </p:nvPr>
        </p:nvSpPr>
        <p:spPr/>
        <p:txBody>
          <a:bodyPr/>
          <a:lstStyle/>
          <a:p>
            <a:fld id="{831DB3F7-EDBB-4BBF-A579-FC85B12E6BC8}" type="slidenum">
              <a:rPr lang="fr-FR" smtClean="0"/>
              <a:t>6</a:t>
            </a:fld>
            <a:endParaRPr lang="fr-FR"/>
          </a:p>
        </p:txBody>
      </p:sp>
      <p:sp>
        <p:nvSpPr>
          <p:cNvPr id="5" name="Espace réservé du pied de page 4">
            <a:extLst>
              <a:ext uri="{FF2B5EF4-FFF2-40B4-BE49-F238E27FC236}">
                <a16:creationId xmlns:a16="http://schemas.microsoft.com/office/drawing/2014/main" id="{9BE84C87-E588-ADD1-CE7D-A1F358363D42}"/>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8" name="Rectangle 7">
            <a:extLst>
              <a:ext uri="{FF2B5EF4-FFF2-40B4-BE49-F238E27FC236}">
                <a16:creationId xmlns:a16="http://schemas.microsoft.com/office/drawing/2014/main" id="{2992A4E1-5BAA-AD22-AC9B-4149CB6BD289}"/>
              </a:ext>
            </a:extLst>
          </p:cNvPr>
          <p:cNvSpPr/>
          <p:nvPr/>
        </p:nvSpPr>
        <p:spPr>
          <a:xfrm>
            <a:off x="7009305" y="2271525"/>
            <a:ext cx="5024442" cy="4047490"/>
          </a:xfrm>
          <a:prstGeom prst="rect">
            <a:avLst/>
          </a:prstGeom>
          <a:solidFill>
            <a:schemeClr val="accent2">
              <a:lumMod val="75000"/>
            </a:schemeClr>
          </a:solidFill>
          <a:ln>
            <a:solidFill>
              <a:schemeClr val="accent2">
                <a:lumMod val="7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5A73C6D-821B-87EF-5736-7FBA8F2DCD83}"/>
              </a:ext>
            </a:extLst>
          </p:cNvPr>
          <p:cNvSpPr/>
          <p:nvPr/>
        </p:nvSpPr>
        <p:spPr>
          <a:xfrm>
            <a:off x="1864839" y="2271525"/>
            <a:ext cx="5026217" cy="4047490"/>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5BD17EB-F2E1-7F8E-13A3-DF1ABCA96814}"/>
              </a:ext>
            </a:extLst>
          </p:cNvPr>
          <p:cNvSpPr/>
          <p:nvPr/>
        </p:nvSpPr>
        <p:spPr>
          <a:xfrm>
            <a:off x="11048156" y="1986667"/>
            <a:ext cx="1108703" cy="10172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29C31E1-E6D6-03AC-B4B0-F740317B83EC}"/>
              </a:ext>
            </a:extLst>
          </p:cNvPr>
          <p:cNvSpPr/>
          <p:nvPr/>
        </p:nvSpPr>
        <p:spPr>
          <a:xfrm>
            <a:off x="1714979" y="2113371"/>
            <a:ext cx="1108703" cy="10172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0" name="Graphique 19">
            <a:extLst>
              <a:ext uri="{FF2B5EF4-FFF2-40B4-BE49-F238E27FC236}">
                <a16:creationId xmlns:a16="http://schemas.microsoft.com/office/drawing/2014/main" id="{4EC7E6BD-DB13-4C44-B14F-6222B15D95C2}"/>
              </a:ext>
            </a:extLst>
          </p:cNvPr>
          <p:cNvGraphicFramePr>
            <a:graphicFrameLocks/>
          </p:cNvGraphicFramePr>
          <p:nvPr>
            <p:extLst>
              <p:ext uri="{D42A27DB-BD31-4B8C-83A1-F6EECF244321}">
                <p14:modId xmlns:p14="http://schemas.microsoft.com/office/powerpoint/2010/main" val="3995687328"/>
              </p:ext>
            </p:extLst>
          </p:nvPr>
        </p:nvGraphicFramePr>
        <p:xfrm>
          <a:off x="2136967" y="2283752"/>
          <a:ext cx="4564205" cy="39843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aphique 20">
            <a:extLst>
              <a:ext uri="{FF2B5EF4-FFF2-40B4-BE49-F238E27FC236}">
                <a16:creationId xmlns:a16="http://schemas.microsoft.com/office/drawing/2014/main" id="{6E4E5447-5828-4F7D-8086-230C04B8C4CC}"/>
              </a:ext>
            </a:extLst>
          </p:cNvPr>
          <p:cNvGraphicFramePr>
            <a:graphicFrameLocks/>
          </p:cNvGraphicFramePr>
          <p:nvPr>
            <p:extLst>
              <p:ext uri="{D42A27DB-BD31-4B8C-83A1-F6EECF244321}">
                <p14:modId xmlns:p14="http://schemas.microsoft.com/office/powerpoint/2010/main" val="188183173"/>
              </p:ext>
            </p:extLst>
          </p:nvPr>
        </p:nvGraphicFramePr>
        <p:xfrm>
          <a:off x="6774131" y="2296990"/>
          <a:ext cx="5113516" cy="3996560"/>
        </p:xfrm>
        <a:graphic>
          <a:graphicData uri="http://schemas.openxmlformats.org/drawingml/2006/chart">
            <c:chart xmlns:c="http://schemas.openxmlformats.org/drawingml/2006/chart" xmlns:r="http://schemas.openxmlformats.org/officeDocument/2006/relationships" r:id="rId4"/>
          </a:graphicData>
        </a:graphic>
      </p:graphicFrame>
      <p:sp>
        <p:nvSpPr>
          <p:cNvPr id="25" name="Flèche : pentagone 24">
            <a:extLst>
              <a:ext uri="{FF2B5EF4-FFF2-40B4-BE49-F238E27FC236}">
                <a16:creationId xmlns:a16="http://schemas.microsoft.com/office/drawing/2014/main" id="{542F1722-30C6-686E-849F-6178BD3EB584}"/>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Results</a:t>
            </a:r>
            <a:endParaRPr lang="fr-FR" sz="2000" b="1" dirty="0"/>
          </a:p>
        </p:txBody>
      </p:sp>
      <p:pic>
        <p:nvPicPr>
          <p:cNvPr id="27" name="Graphic 14" descr="Mouton">
            <a:extLst>
              <a:ext uri="{FF2B5EF4-FFF2-40B4-BE49-F238E27FC236}">
                <a16:creationId xmlns:a16="http://schemas.microsoft.com/office/drawing/2014/main" id="{3886AB21-E906-DA2C-71A8-208929E21E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9174" y="2043719"/>
            <a:ext cx="1002579" cy="1002579"/>
          </a:xfrm>
          <a:custGeom>
            <a:avLst/>
            <a:gdLst/>
            <a:ahLst/>
            <a:cxnLst/>
            <a:rect l="l" t="t" r="r" b="b"/>
            <a:pathLst>
              <a:path w="4141760" h="4377846">
                <a:moveTo>
                  <a:pt x="0" y="0"/>
                </a:moveTo>
                <a:lnTo>
                  <a:pt x="4141760" y="0"/>
                </a:lnTo>
                <a:lnTo>
                  <a:pt x="4141760" y="4377846"/>
                </a:lnTo>
                <a:lnTo>
                  <a:pt x="0" y="4377846"/>
                </a:lnTo>
                <a:close/>
              </a:path>
            </a:pathLst>
          </a:custGeom>
        </p:spPr>
      </p:pic>
      <p:sp>
        <p:nvSpPr>
          <p:cNvPr id="22" name="Espace réservé du contenu 21">
            <a:extLst>
              <a:ext uri="{FF2B5EF4-FFF2-40B4-BE49-F238E27FC236}">
                <a16:creationId xmlns:a16="http://schemas.microsoft.com/office/drawing/2014/main" id="{7DBD78D3-DA6F-08FA-F155-640EE2495897}"/>
              </a:ext>
            </a:extLst>
          </p:cNvPr>
          <p:cNvSpPr>
            <a:spLocks noGrp="1"/>
          </p:cNvSpPr>
          <p:nvPr>
            <p:ph sz="half" idx="2"/>
          </p:nvPr>
        </p:nvSpPr>
        <p:spPr>
          <a:xfrm>
            <a:off x="7010400" y="1751483"/>
            <a:ext cx="5181600" cy="4351338"/>
          </a:xfrm>
        </p:spPr>
        <p:txBody>
          <a:bodyPr/>
          <a:lstStyle/>
          <a:p>
            <a:pPr marL="0" indent="0" algn="ctr">
              <a:buNone/>
            </a:pPr>
            <a:r>
              <a:rPr lang="fr-FR" dirty="0">
                <a:solidFill>
                  <a:schemeClr val="accent2"/>
                </a:solidFill>
              </a:rPr>
              <a:t>256 French </a:t>
            </a:r>
            <a:r>
              <a:rPr lang="fr-FR" dirty="0" err="1">
                <a:solidFill>
                  <a:schemeClr val="accent2"/>
                </a:solidFill>
              </a:rPr>
              <a:t>meat</a:t>
            </a:r>
            <a:r>
              <a:rPr lang="fr-FR" dirty="0">
                <a:solidFill>
                  <a:schemeClr val="accent2"/>
                </a:solidFill>
              </a:rPr>
              <a:t> </a:t>
            </a:r>
            <a:r>
              <a:rPr lang="fr-FR" dirty="0" err="1">
                <a:solidFill>
                  <a:schemeClr val="accent2"/>
                </a:solidFill>
              </a:rPr>
              <a:t>sheep</a:t>
            </a:r>
            <a:r>
              <a:rPr lang="fr-FR" dirty="0">
                <a:solidFill>
                  <a:schemeClr val="accent2"/>
                </a:solidFill>
              </a:rPr>
              <a:t> </a:t>
            </a:r>
            <a:r>
              <a:rPr lang="fr-FR" dirty="0" err="1">
                <a:solidFill>
                  <a:schemeClr val="accent2"/>
                </a:solidFill>
              </a:rPr>
              <a:t>farms</a:t>
            </a:r>
            <a:endParaRPr lang="fr-FR" dirty="0">
              <a:solidFill>
                <a:schemeClr val="accent2"/>
              </a:solidFill>
            </a:endParaRPr>
          </a:p>
        </p:txBody>
      </p:sp>
      <p:pic>
        <p:nvPicPr>
          <p:cNvPr id="28" name="Graphic 14" descr="Mouton">
            <a:extLst>
              <a:ext uri="{FF2B5EF4-FFF2-40B4-BE49-F238E27FC236}">
                <a16:creationId xmlns:a16="http://schemas.microsoft.com/office/drawing/2014/main" id="{66DC91FE-4D39-9C7B-A2FF-BF3174E1B6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1103" y="2182249"/>
            <a:ext cx="1002579" cy="1002579"/>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ZoneTexte 5">
            <a:extLst>
              <a:ext uri="{FF2B5EF4-FFF2-40B4-BE49-F238E27FC236}">
                <a16:creationId xmlns:a16="http://schemas.microsoft.com/office/drawing/2014/main" id="{1C451BA6-3727-98F9-86A7-3B69AEC861E2}"/>
              </a:ext>
            </a:extLst>
          </p:cNvPr>
          <p:cNvSpPr txBox="1"/>
          <p:nvPr/>
        </p:nvSpPr>
        <p:spPr>
          <a:xfrm>
            <a:off x="1960120" y="6357320"/>
            <a:ext cx="5026217" cy="523220"/>
          </a:xfrm>
          <a:prstGeom prst="rect">
            <a:avLst/>
          </a:prstGeom>
          <a:noFill/>
        </p:spPr>
        <p:txBody>
          <a:bodyPr wrap="square" rtlCol="0">
            <a:spAutoFit/>
          </a:bodyPr>
          <a:lstStyle/>
          <a:p>
            <a:pPr algn="ctr"/>
            <a:r>
              <a:rPr lang="fr-FR" sz="1400" i="1" dirty="0"/>
              <a:t>Roquefort </a:t>
            </a:r>
            <a:r>
              <a:rPr lang="fr-FR" sz="1400" i="1" dirty="0" err="1"/>
              <a:t>Stocking</a:t>
            </a:r>
            <a:r>
              <a:rPr lang="fr-FR" sz="1400" i="1" dirty="0"/>
              <a:t> rate value = 6,92 ewe/ha</a:t>
            </a:r>
          </a:p>
          <a:p>
            <a:pPr algn="ctr"/>
            <a:r>
              <a:rPr lang="fr-FR" sz="1400" i="1" dirty="0"/>
              <a:t>PA : Pyrénées-Atlantiques</a:t>
            </a:r>
          </a:p>
        </p:txBody>
      </p:sp>
      <p:sp>
        <p:nvSpPr>
          <p:cNvPr id="7" name="ZoneTexte 6">
            <a:extLst>
              <a:ext uri="{FF2B5EF4-FFF2-40B4-BE49-F238E27FC236}">
                <a16:creationId xmlns:a16="http://schemas.microsoft.com/office/drawing/2014/main" id="{A487744C-1CAB-7DDA-1AF9-D3C266EC86D8}"/>
              </a:ext>
            </a:extLst>
          </p:cNvPr>
          <p:cNvSpPr txBox="1"/>
          <p:nvPr/>
        </p:nvSpPr>
        <p:spPr>
          <a:xfrm>
            <a:off x="7048000" y="6324654"/>
            <a:ext cx="5001547" cy="523220"/>
          </a:xfrm>
          <a:prstGeom prst="rect">
            <a:avLst/>
          </a:prstGeom>
          <a:noFill/>
        </p:spPr>
        <p:txBody>
          <a:bodyPr wrap="square" rtlCol="0">
            <a:spAutoFit/>
          </a:bodyPr>
          <a:lstStyle/>
          <a:p>
            <a:pPr algn="ctr"/>
            <a:r>
              <a:rPr lang="fr-FR" sz="1400" i="1" dirty="0" err="1"/>
              <a:t>Grassland</a:t>
            </a:r>
            <a:r>
              <a:rPr lang="fr-FR" sz="1400" i="1" dirty="0"/>
              <a:t> – Grass : time </a:t>
            </a:r>
            <a:r>
              <a:rPr lang="fr-FR" sz="1400" i="1" dirty="0" err="1"/>
              <a:t>inside</a:t>
            </a:r>
            <a:r>
              <a:rPr lang="fr-FR" sz="1400" i="1" dirty="0"/>
              <a:t> &lt; 3 </a:t>
            </a:r>
            <a:r>
              <a:rPr lang="fr-FR" sz="1400" i="1" dirty="0" err="1"/>
              <a:t>months</a:t>
            </a:r>
            <a:endParaRPr lang="fr-FR" sz="1400" i="1" dirty="0"/>
          </a:p>
          <a:p>
            <a:pPr algn="ctr"/>
            <a:r>
              <a:rPr lang="fr-FR" sz="1400" i="1" dirty="0" err="1"/>
              <a:t>Grassland</a:t>
            </a:r>
            <a:r>
              <a:rPr lang="fr-FR" sz="1400" i="1" dirty="0"/>
              <a:t> – Barn : time </a:t>
            </a:r>
            <a:r>
              <a:rPr lang="fr-FR" sz="1400" i="1" dirty="0" err="1"/>
              <a:t>inside</a:t>
            </a:r>
            <a:r>
              <a:rPr lang="fr-FR" sz="1400" i="1" dirty="0"/>
              <a:t> &gt;5 </a:t>
            </a:r>
            <a:r>
              <a:rPr lang="fr-FR" sz="1400" i="1" dirty="0" err="1"/>
              <a:t>months</a:t>
            </a:r>
            <a:endParaRPr lang="fr-FR" sz="1400" i="1" dirty="0"/>
          </a:p>
        </p:txBody>
      </p:sp>
    </p:spTree>
    <p:extLst>
      <p:ext uri="{BB962C8B-B14F-4D97-AF65-F5344CB8AC3E}">
        <p14:creationId xmlns:p14="http://schemas.microsoft.com/office/powerpoint/2010/main" val="231760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D5BBB1E-010D-E45D-EE92-645C0CA0BC70}"/>
              </a:ext>
            </a:extLst>
          </p:cNvPr>
          <p:cNvSpPr/>
          <p:nvPr/>
        </p:nvSpPr>
        <p:spPr>
          <a:xfrm>
            <a:off x="2836318" y="2000620"/>
            <a:ext cx="3038893" cy="2088210"/>
          </a:xfrm>
          <a:prstGeom prst="rect">
            <a:avLst/>
          </a:prstGeom>
          <a:solidFill>
            <a:schemeClr val="accent6">
              <a:lumMod val="5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a:noFill/>
        </p:spPr>
        <p:txBody>
          <a:bodyPr/>
          <a:lstStyle/>
          <a:p>
            <a:r>
              <a:rPr lang="fr-FR" dirty="0" err="1"/>
              <a:t>Which</a:t>
            </a:r>
            <a:r>
              <a:rPr lang="fr-FR" dirty="0"/>
              <a:t> </a:t>
            </a:r>
            <a:r>
              <a:rPr lang="fr-FR" dirty="0" err="1"/>
              <a:t>environmental</a:t>
            </a:r>
            <a:r>
              <a:rPr lang="fr-FR" dirty="0"/>
              <a:t> services ?</a:t>
            </a:r>
            <a:br>
              <a:rPr lang="fr-FR" dirty="0"/>
            </a:br>
            <a:r>
              <a:rPr lang="fr-FR" sz="4000" i="1" dirty="0"/>
              <a:t>Focus on </a:t>
            </a:r>
            <a:r>
              <a:rPr lang="fr-FR" sz="4000" i="1" dirty="0" err="1"/>
              <a:t>biodiversity</a:t>
            </a:r>
            <a:r>
              <a:rPr lang="fr-FR" sz="4000" i="1" dirty="0"/>
              <a:t> conservation</a:t>
            </a:r>
            <a:endParaRPr lang="fr-FR" i="1" dirty="0"/>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7</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15" name="Flèche : pentagone 14">
            <a:extLst>
              <a:ext uri="{FF2B5EF4-FFF2-40B4-BE49-F238E27FC236}">
                <a16:creationId xmlns:a16="http://schemas.microsoft.com/office/drawing/2014/main" id="{0316B918-C235-97BD-CD78-777F9F95075C}"/>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Results</a:t>
            </a:r>
            <a:endParaRPr lang="fr-FR" sz="2000" b="1" dirty="0"/>
          </a:p>
        </p:txBody>
      </p:sp>
      <p:sp>
        <p:nvSpPr>
          <p:cNvPr id="42" name="ZoneTexte 41">
            <a:extLst>
              <a:ext uri="{FF2B5EF4-FFF2-40B4-BE49-F238E27FC236}">
                <a16:creationId xmlns:a16="http://schemas.microsoft.com/office/drawing/2014/main" id="{417F37B4-78E8-FFB7-88D9-9D6BD0041BED}"/>
              </a:ext>
            </a:extLst>
          </p:cNvPr>
          <p:cNvSpPr txBox="1"/>
          <p:nvPr/>
        </p:nvSpPr>
        <p:spPr>
          <a:xfrm>
            <a:off x="2833823" y="2008885"/>
            <a:ext cx="3038893" cy="471103"/>
          </a:xfrm>
          <a:prstGeom prst="rect">
            <a:avLst/>
          </a:prstGeom>
          <a:noFill/>
        </p:spPr>
        <p:txBody>
          <a:bodyPr wrap="square" rtlCol="0">
            <a:spAutoFit/>
          </a:bodyPr>
          <a:lstStyle/>
          <a:p>
            <a:pPr algn="ctr"/>
            <a:r>
              <a:rPr lang="fr-FR" sz="2400" i="1" dirty="0">
                <a:solidFill>
                  <a:schemeClr val="bg1"/>
                </a:solidFill>
              </a:rPr>
              <a:t>eq ha of </a:t>
            </a:r>
            <a:r>
              <a:rPr lang="fr-FR" sz="2400" i="1" dirty="0" err="1">
                <a:solidFill>
                  <a:schemeClr val="bg1"/>
                </a:solidFill>
              </a:rPr>
              <a:t>biodiv</a:t>
            </a:r>
            <a:r>
              <a:rPr lang="fr-FR" sz="2400" i="1" dirty="0">
                <a:solidFill>
                  <a:schemeClr val="bg1"/>
                </a:solidFill>
              </a:rPr>
              <a:t>./ha</a:t>
            </a:r>
            <a:endParaRPr lang="fr-FR" sz="2800" i="1" dirty="0">
              <a:solidFill>
                <a:schemeClr val="bg1"/>
              </a:solidFill>
            </a:endParaRPr>
          </a:p>
        </p:txBody>
      </p:sp>
      <p:sp>
        <p:nvSpPr>
          <p:cNvPr id="53" name="Rectangle : coins arrondis 52">
            <a:extLst>
              <a:ext uri="{FF2B5EF4-FFF2-40B4-BE49-F238E27FC236}">
                <a16:creationId xmlns:a16="http://schemas.microsoft.com/office/drawing/2014/main" id="{F89AE6A0-A051-1675-0E30-85FA64993271}"/>
              </a:ext>
            </a:extLst>
          </p:cNvPr>
          <p:cNvSpPr/>
          <p:nvPr/>
        </p:nvSpPr>
        <p:spPr>
          <a:xfrm>
            <a:off x="2953482" y="2571583"/>
            <a:ext cx="2802070" cy="637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c 14" descr="Mouton">
            <a:extLst>
              <a:ext uri="{FF2B5EF4-FFF2-40B4-BE49-F238E27FC236}">
                <a16:creationId xmlns:a16="http://schemas.microsoft.com/office/drawing/2014/main" id="{2AFB0D8C-91C0-ECD4-D550-0B01CA052F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6342" y="2464578"/>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sp>
        <p:nvSpPr>
          <p:cNvPr id="50" name="Rectangle 49">
            <a:extLst>
              <a:ext uri="{FF2B5EF4-FFF2-40B4-BE49-F238E27FC236}">
                <a16:creationId xmlns:a16="http://schemas.microsoft.com/office/drawing/2014/main" id="{5E4EF667-EB4E-AB73-81BC-8B35E69A3853}"/>
              </a:ext>
            </a:extLst>
          </p:cNvPr>
          <p:cNvSpPr/>
          <p:nvPr/>
        </p:nvSpPr>
        <p:spPr>
          <a:xfrm>
            <a:off x="4178280" y="2604894"/>
            <a:ext cx="1551981"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1"/>
                </a:solidFill>
              </a:rPr>
              <a:t>1,3 </a:t>
            </a:r>
            <a:r>
              <a:rPr lang="fr-FR" sz="1400" i="1" dirty="0">
                <a:solidFill>
                  <a:schemeClr val="accent1"/>
                </a:solidFill>
              </a:rPr>
              <a:t>(0,3 – 3,4)</a:t>
            </a:r>
            <a:endParaRPr lang="fr-FR" sz="3200" i="1" dirty="0">
              <a:solidFill>
                <a:schemeClr val="accent1"/>
              </a:solidFill>
            </a:endParaRPr>
          </a:p>
        </p:txBody>
      </p:sp>
      <p:sp>
        <p:nvSpPr>
          <p:cNvPr id="54" name="Rectangle : coins arrondis 53">
            <a:extLst>
              <a:ext uri="{FF2B5EF4-FFF2-40B4-BE49-F238E27FC236}">
                <a16:creationId xmlns:a16="http://schemas.microsoft.com/office/drawing/2014/main" id="{B3B2EE97-53FB-8AFB-69DC-2B872398F5DA}"/>
              </a:ext>
            </a:extLst>
          </p:cNvPr>
          <p:cNvSpPr/>
          <p:nvPr/>
        </p:nvSpPr>
        <p:spPr>
          <a:xfrm>
            <a:off x="2953482" y="3300654"/>
            <a:ext cx="2802070" cy="637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c 14" descr="Mouton">
            <a:extLst>
              <a:ext uri="{FF2B5EF4-FFF2-40B4-BE49-F238E27FC236}">
                <a16:creationId xmlns:a16="http://schemas.microsoft.com/office/drawing/2014/main" id="{F0913C11-57C4-13DC-FF38-051D72FAFE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8573" y="3197671"/>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sp>
        <p:nvSpPr>
          <p:cNvPr id="51" name="Rectangle 50">
            <a:extLst>
              <a:ext uri="{FF2B5EF4-FFF2-40B4-BE49-F238E27FC236}">
                <a16:creationId xmlns:a16="http://schemas.microsoft.com/office/drawing/2014/main" id="{FD465859-7FA4-BCF6-C88B-DB18C1E4D657}"/>
              </a:ext>
            </a:extLst>
          </p:cNvPr>
          <p:cNvSpPr/>
          <p:nvPr/>
        </p:nvSpPr>
        <p:spPr>
          <a:xfrm>
            <a:off x="4142476" y="3359775"/>
            <a:ext cx="1619316"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2">
                    <a:lumMod val="75000"/>
                  </a:schemeClr>
                </a:solidFill>
              </a:rPr>
              <a:t>1,7 </a:t>
            </a:r>
            <a:r>
              <a:rPr lang="fr-FR" sz="1400" i="1" dirty="0">
                <a:solidFill>
                  <a:schemeClr val="accent2">
                    <a:lumMod val="75000"/>
                  </a:schemeClr>
                </a:solidFill>
              </a:rPr>
              <a:t>(0,4 – 23,8)</a:t>
            </a:r>
            <a:endParaRPr lang="fr-FR" sz="3200" i="1" dirty="0">
              <a:solidFill>
                <a:schemeClr val="accent2">
                  <a:lumMod val="75000"/>
                </a:schemeClr>
              </a:solidFill>
            </a:endParaRPr>
          </a:p>
        </p:txBody>
      </p:sp>
      <p:sp>
        <p:nvSpPr>
          <p:cNvPr id="3" name="Rectangle 2">
            <a:extLst>
              <a:ext uri="{FF2B5EF4-FFF2-40B4-BE49-F238E27FC236}">
                <a16:creationId xmlns:a16="http://schemas.microsoft.com/office/drawing/2014/main" id="{7E1E8964-49D4-5BB0-D393-746D916C47C6}"/>
              </a:ext>
            </a:extLst>
          </p:cNvPr>
          <p:cNvSpPr/>
          <p:nvPr/>
        </p:nvSpPr>
        <p:spPr>
          <a:xfrm>
            <a:off x="2823993" y="4332744"/>
            <a:ext cx="3058551" cy="1803560"/>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&gt;1 : </a:t>
            </a:r>
            <a:r>
              <a:rPr lang="fr-FR" sz="2400" dirty="0" err="1"/>
              <a:t>increasing</a:t>
            </a:r>
            <a:r>
              <a:rPr lang="fr-FR" sz="2400" dirty="0"/>
              <a:t> of </a:t>
            </a:r>
            <a:r>
              <a:rPr lang="fr-FR" sz="2400" dirty="0" err="1"/>
              <a:t>biodiversity</a:t>
            </a:r>
            <a:endParaRPr lang="fr-FR" sz="2400" dirty="0"/>
          </a:p>
          <a:p>
            <a:pPr algn="ctr"/>
            <a:r>
              <a:rPr lang="fr-FR" sz="2400" dirty="0"/>
              <a:t>0,5 – 1 : </a:t>
            </a:r>
            <a:r>
              <a:rPr lang="fr-FR" sz="2400" dirty="0" err="1"/>
              <a:t>preservation</a:t>
            </a:r>
            <a:r>
              <a:rPr lang="fr-FR" sz="2400" dirty="0"/>
              <a:t> of </a:t>
            </a:r>
            <a:r>
              <a:rPr lang="fr-FR" sz="2400" dirty="0" err="1"/>
              <a:t>biodiversity</a:t>
            </a:r>
            <a:r>
              <a:rPr lang="fr-FR" sz="2400" dirty="0"/>
              <a:t> </a:t>
            </a:r>
          </a:p>
          <a:p>
            <a:pPr algn="ctr"/>
            <a:r>
              <a:rPr lang="fr-FR" sz="1400" i="1" dirty="0"/>
              <a:t>(Manneville, 2015)</a:t>
            </a:r>
            <a:endParaRPr lang="fr-FR" sz="2400" i="1" dirty="0"/>
          </a:p>
        </p:txBody>
      </p:sp>
      <p:pic>
        <p:nvPicPr>
          <p:cNvPr id="8" name="Image 7">
            <a:extLst>
              <a:ext uri="{FF2B5EF4-FFF2-40B4-BE49-F238E27FC236}">
                <a16:creationId xmlns:a16="http://schemas.microsoft.com/office/drawing/2014/main" id="{F0429086-BE3E-CB26-63BB-51BCC55124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343" y="551766"/>
            <a:ext cx="1389035" cy="900554"/>
          </a:xfrm>
          <a:prstGeom prst="rect">
            <a:avLst/>
          </a:prstGeom>
        </p:spPr>
      </p:pic>
      <p:pic>
        <p:nvPicPr>
          <p:cNvPr id="24" name="Image 23" descr="Une image contenant Graphique, clipart, dessin humoristique, conception&#10;&#10;Description générée automatiquement avec une confiance moyenne">
            <a:extLst>
              <a:ext uri="{FF2B5EF4-FFF2-40B4-BE49-F238E27FC236}">
                <a16:creationId xmlns:a16="http://schemas.microsoft.com/office/drawing/2014/main" id="{5C698C73-C840-E24F-D472-ECA4F74F65EE}"/>
              </a:ext>
            </a:extLst>
          </p:cNvPr>
          <p:cNvPicPr>
            <a:picLocks noChangeAspect="1"/>
          </p:cNvPicPr>
          <p:nvPr/>
        </p:nvPicPr>
        <p:blipFill rotWithShape="1">
          <a:blip r:embed="rId8">
            <a:extLst>
              <a:ext uri="{28A0092B-C50C-407E-A947-70E740481C1C}">
                <a14:useLocalDpi xmlns:a14="http://schemas.microsoft.com/office/drawing/2010/main" val="0"/>
              </a:ext>
            </a:extLst>
          </a:blip>
          <a:srcRect l="19676" t="14204" r="21360" b="6581"/>
          <a:stretch/>
        </p:blipFill>
        <p:spPr>
          <a:xfrm>
            <a:off x="6934026" y="4781928"/>
            <a:ext cx="1578165" cy="1350606"/>
          </a:xfrm>
          <a:prstGeom prst="roundRect">
            <a:avLst>
              <a:gd name="adj" fmla="val 8594"/>
            </a:avLst>
          </a:prstGeom>
          <a:solidFill>
            <a:srgbClr val="FFFFFF">
              <a:shade val="85000"/>
            </a:srgbClr>
          </a:solidFill>
          <a:ln w="28575">
            <a:solidFill>
              <a:schemeClr val="tx1"/>
            </a:solidFill>
          </a:ln>
          <a:effectLst/>
        </p:spPr>
      </p:pic>
      <p:pic>
        <p:nvPicPr>
          <p:cNvPr id="28" name="Image 27" descr="Une image contenant motif&#10;&#10;Description générée automatiquement avec une confiance moyenne">
            <a:extLst>
              <a:ext uri="{FF2B5EF4-FFF2-40B4-BE49-F238E27FC236}">
                <a16:creationId xmlns:a16="http://schemas.microsoft.com/office/drawing/2014/main" id="{C5FDCD75-8C83-4422-9EDE-18E7DEE30748}"/>
              </a:ext>
            </a:extLst>
          </p:cNvPr>
          <p:cNvPicPr>
            <a:picLocks noChangeAspect="1"/>
          </p:cNvPicPr>
          <p:nvPr/>
        </p:nvPicPr>
        <p:blipFill rotWithShape="1">
          <a:blip r:embed="rId9">
            <a:extLst>
              <a:ext uri="{28A0092B-C50C-407E-A947-70E740481C1C}">
                <a14:useLocalDpi xmlns:a14="http://schemas.microsoft.com/office/drawing/2010/main" val="0"/>
              </a:ext>
            </a:extLst>
          </a:blip>
          <a:srcRect t="9104" b="14419"/>
          <a:stretch/>
        </p:blipFill>
        <p:spPr>
          <a:xfrm>
            <a:off x="6934027" y="2605596"/>
            <a:ext cx="1578165" cy="1206926"/>
          </a:xfrm>
          <a:prstGeom prst="roundRect">
            <a:avLst>
              <a:gd name="adj" fmla="val 8594"/>
            </a:avLst>
          </a:prstGeom>
          <a:solidFill>
            <a:srgbClr val="FFFFFF">
              <a:shade val="85000"/>
            </a:srgbClr>
          </a:solidFill>
          <a:ln w="28575">
            <a:solidFill>
              <a:schemeClr val="tx1"/>
            </a:solidFill>
          </a:ln>
          <a:effectLst/>
        </p:spPr>
      </p:pic>
      <p:pic>
        <p:nvPicPr>
          <p:cNvPr id="31" name="Graphic 14" descr="Mouton">
            <a:extLst>
              <a:ext uri="{FF2B5EF4-FFF2-40B4-BE49-F238E27FC236}">
                <a16:creationId xmlns:a16="http://schemas.microsoft.com/office/drawing/2014/main" id="{4547B342-3DB5-8147-E581-4043479821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4390" y="2452581"/>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2" name="Rectangle 31">
            <a:extLst>
              <a:ext uri="{FF2B5EF4-FFF2-40B4-BE49-F238E27FC236}">
                <a16:creationId xmlns:a16="http://schemas.microsoft.com/office/drawing/2014/main" id="{6AF7E8B1-B055-ABF6-8152-4A01C7E970D4}"/>
              </a:ext>
            </a:extLst>
          </p:cNvPr>
          <p:cNvSpPr/>
          <p:nvPr/>
        </p:nvSpPr>
        <p:spPr>
          <a:xfrm>
            <a:off x="9512040" y="2541148"/>
            <a:ext cx="1986277"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solidFill>
              </a:rPr>
              <a:t>89% </a:t>
            </a:r>
            <a:r>
              <a:rPr lang="fr-FR" sz="1400" i="1" dirty="0">
                <a:solidFill>
                  <a:schemeClr val="accent1"/>
                </a:solidFill>
              </a:rPr>
              <a:t>(63 – 100)</a:t>
            </a:r>
            <a:endParaRPr lang="fr-FR" sz="2800" i="1" dirty="0">
              <a:solidFill>
                <a:schemeClr val="accent1"/>
              </a:solidFill>
            </a:endParaRPr>
          </a:p>
        </p:txBody>
      </p:sp>
      <p:pic>
        <p:nvPicPr>
          <p:cNvPr id="33" name="Graphic 14" descr="Mouton">
            <a:extLst>
              <a:ext uri="{FF2B5EF4-FFF2-40B4-BE49-F238E27FC236}">
                <a16:creationId xmlns:a16="http://schemas.microsoft.com/office/drawing/2014/main" id="{235135C7-1640-B6AE-4FB4-E807359348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16621" y="3185674"/>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4" name="Rectangle 33">
            <a:extLst>
              <a:ext uri="{FF2B5EF4-FFF2-40B4-BE49-F238E27FC236}">
                <a16:creationId xmlns:a16="http://schemas.microsoft.com/office/drawing/2014/main" id="{C71D0811-AB73-E8F7-1AEF-277D9863CD14}"/>
              </a:ext>
            </a:extLst>
          </p:cNvPr>
          <p:cNvSpPr/>
          <p:nvPr/>
        </p:nvSpPr>
        <p:spPr>
          <a:xfrm>
            <a:off x="9571008" y="3296029"/>
            <a:ext cx="1927309"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2">
                    <a:lumMod val="75000"/>
                  </a:schemeClr>
                </a:solidFill>
              </a:rPr>
              <a:t>87% </a:t>
            </a:r>
            <a:r>
              <a:rPr lang="fr-FR" sz="1400" i="1" dirty="0">
                <a:solidFill>
                  <a:schemeClr val="accent2">
                    <a:lumMod val="75000"/>
                  </a:schemeClr>
                </a:solidFill>
              </a:rPr>
              <a:t>(11 – 100)</a:t>
            </a:r>
            <a:endParaRPr lang="fr-FR" sz="2800" i="1" dirty="0">
              <a:solidFill>
                <a:schemeClr val="accent2">
                  <a:lumMod val="75000"/>
                </a:schemeClr>
              </a:solidFill>
            </a:endParaRPr>
          </a:p>
        </p:txBody>
      </p:sp>
      <p:sp>
        <p:nvSpPr>
          <p:cNvPr id="35" name="ZoneTexte 34">
            <a:extLst>
              <a:ext uri="{FF2B5EF4-FFF2-40B4-BE49-F238E27FC236}">
                <a16:creationId xmlns:a16="http://schemas.microsoft.com/office/drawing/2014/main" id="{9BEADB18-809A-09F8-5D73-8F4813773F21}"/>
              </a:ext>
            </a:extLst>
          </p:cNvPr>
          <p:cNvSpPr txBox="1"/>
          <p:nvPr/>
        </p:nvSpPr>
        <p:spPr>
          <a:xfrm>
            <a:off x="6444185" y="2050543"/>
            <a:ext cx="4612933" cy="461665"/>
          </a:xfrm>
          <a:prstGeom prst="rect">
            <a:avLst/>
          </a:prstGeom>
          <a:noFill/>
        </p:spPr>
        <p:txBody>
          <a:bodyPr wrap="square" rtlCol="0">
            <a:spAutoFit/>
          </a:bodyPr>
          <a:lstStyle/>
          <a:p>
            <a:r>
              <a:rPr lang="fr-FR" sz="2400" dirty="0"/>
              <a:t>% of </a:t>
            </a:r>
            <a:r>
              <a:rPr lang="fr-FR" sz="2400" dirty="0" err="1"/>
              <a:t>grasslands</a:t>
            </a:r>
            <a:r>
              <a:rPr lang="fr-FR" sz="2400" dirty="0"/>
              <a:t> in total area </a:t>
            </a:r>
            <a:r>
              <a:rPr lang="fr-FR" sz="2400" dirty="0" err="1"/>
              <a:t>used</a:t>
            </a:r>
            <a:endParaRPr lang="fr-FR" sz="2400" dirty="0"/>
          </a:p>
        </p:txBody>
      </p:sp>
      <p:sp>
        <p:nvSpPr>
          <p:cNvPr id="36" name="ZoneTexte 35">
            <a:extLst>
              <a:ext uri="{FF2B5EF4-FFF2-40B4-BE49-F238E27FC236}">
                <a16:creationId xmlns:a16="http://schemas.microsoft.com/office/drawing/2014/main" id="{45647E30-C3A9-527A-BB18-9AF837B3E652}"/>
              </a:ext>
            </a:extLst>
          </p:cNvPr>
          <p:cNvSpPr txBox="1"/>
          <p:nvPr/>
        </p:nvSpPr>
        <p:spPr>
          <a:xfrm>
            <a:off x="6444185" y="4239724"/>
            <a:ext cx="4612933" cy="461665"/>
          </a:xfrm>
          <a:prstGeom prst="rect">
            <a:avLst/>
          </a:prstGeom>
          <a:noFill/>
        </p:spPr>
        <p:txBody>
          <a:bodyPr wrap="square" rtlCol="0">
            <a:spAutoFit/>
          </a:bodyPr>
          <a:lstStyle/>
          <a:p>
            <a:r>
              <a:rPr lang="fr-FR" sz="2400" dirty="0" err="1"/>
              <a:t>Hedge</a:t>
            </a:r>
            <a:r>
              <a:rPr lang="fr-FR" sz="2400" dirty="0"/>
              <a:t> </a:t>
            </a:r>
            <a:r>
              <a:rPr lang="fr-FR" sz="2400" dirty="0" err="1"/>
              <a:t>rows</a:t>
            </a:r>
            <a:r>
              <a:rPr lang="fr-FR" sz="2400" dirty="0"/>
              <a:t> (</a:t>
            </a:r>
            <a:r>
              <a:rPr lang="fr-FR" sz="2400" dirty="0" err="1"/>
              <a:t>linear</a:t>
            </a:r>
            <a:r>
              <a:rPr lang="fr-FR" sz="2400" dirty="0"/>
              <a:t> </a:t>
            </a:r>
            <a:r>
              <a:rPr lang="fr-FR" sz="2400" dirty="0" err="1"/>
              <a:t>meter</a:t>
            </a:r>
            <a:r>
              <a:rPr lang="fr-FR" sz="2400" dirty="0"/>
              <a:t>/ha </a:t>
            </a:r>
            <a:r>
              <a:rPr lang="fr-FR" sz="2400" dirty="0" err="1"/>
              <a:t>used</a:t>
            </a:r>
            <a:r>
              <a:rPr lang="fr-FR" sz="2400" dirty="0"/>
              <a:t>)</a:t>
            </a:r>
          </a:p>
        </p:txBody>
      </p:sp>
      <p:pic>
        <p:nvPicPr>
          <p:cNvPr id="37" name="Graphic 14" descr="Mouton">
            <a:extLst>
              <a:ext uri="{FF2B5EF4-FFF2-40B4-BE49-F238E27FC236}">
                <a16:creationId xmlns:a16="http://schemas.microsoft.com/office/drawing/2014/main" id="{2F564A5F-3051-A634-FB13-57F664092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604" y="4745845"/>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8" name="Rectangle 37">
            <a:extLst>
              <a:ext uri="{FF2B5EF4-FFF2-40B4-BE49-F238E27FC236}">
                <a16:creationId xmlns:a16="http://schemas.microsoft.com/office/drawing/2014/main" id="{3AE3AF75-8A9E-7AC3-8F9D-7D4FDF83D325}"/>
              </a:ext>
            </a:extLst>
          </p:cNvPr>
          <p:cNvSpPr/>
          <p:nvPr/>
        </p:nvSpPr>
        <p:spPr>
          <a:xfrm>
            <a:off x="9494254" y="4834412"/>
            <a:ext cx="2004063"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solidFill>
              </a:rPr>
              <a:t>89 </a:t>
            </a:r>
            <a:r>
              <a:rPr lang="fr-FR" sz="1400" i="1" dirty="0">
                <a:solidFill>
                  <a:schemeClr val="accent1"/>
                </a:solidFill>
              </a:rPr>
              <a:t>(13 – 258)</a:t>
            </a:r>
            <a:endParaRPr lang="fr-FR" sz="2800" i="1" dirty="0">
              <a:solidFill>
                <a:schemeClr val="accent1"/>
              </a:solidFill>
            </a:endParaRPr>
          </a:p>
        </p:txBody>
      </p:sp>
      <p:pic>
        <p:nvPicPr>
          <p:cNvPr id="39" name="Graphic 14" descr="Mouton">
            <a:extLst>
              <a:ext uri="{FF2B5EF4-FFF2-40B4-BE49-F238E27FC236}">
                <a16:creationId xmlns:a16="http://schemas.microsoft.com/office/drawing/2014/main" id="{43A363AA-97D7-87E8-10AF-BDA18D7CE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8835" y="5478938"/>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40" name="Rectangle 39">
            <a:extLst>
              <a:ext uri="{FF2B5EF4-FFF2-40B4-BE49-F238E27FC236}">
                <a16:creationId xmlns:a16="http://schemas.microsoft.com/office/drawing/2014/main" id="{674805F8-C312-2BA2-4721-CFF1FCB3AE22}"/>
              </a:ext>
            </a:extLst>
          </p:cNvPr>
          <p:cNvSpPr/>
          <p:nvPr/>
        </p:nvSpPr>
        <p:spPr>
          <a:xfrm>
            <a:off x="9553222" y="5589293"/>
            <a:ext cx="1945095"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2">
                    <a:lumMod val="75000"/>
                  </a:schemeClr>
                </a:solidFill>
              </a:rPr>
              <a:t>152 </a:t>
            </a:r>
            <a:r>
              <a:rPr lang="fr-FR" sz="1400" i="1" dirty="0">
                <a:solidFill>
                  <a:schemeClr val="accent2">
                    <a:lumMod val="75000"/>
                  </a:schemeClr>
                </a:solidFill>
              </a:rPr>
              <a:t>(10 – 918)</a:t>
            </a:r>
            <a:endParaRPr lang="fr-FR" sz="2800" i="1" dirty="0">
              <a:solidFill>
                <a:schemeClr val="accent2">
                  <a:lumMod val="75000"/>
                </a:schemeClr>
              </a:solidFill>
            </a:endParaRPr>
          </a:p>
        </p:txBody>
      </p:sp>
      <p:sp>
        <p:nvSpPr>
          <p:cNvPr id="41" name="ZoneTexte 40">
            <a:extLst>
              <a:ext uri="{FF2B5EF4-FFF2-40B4-BE49-F238E27FC236}">
                <a16:creationId xmlns:a16="http://schemas.microsoft.com/office/drawing/2014/main" id="{E5A61B48-88D6-22CE-14C4-89C6906DF0F0}"/>
              </a:ext>
            </a:extLst>
          </p:cNvPr>
          <p:cNvSpPr txBox="1"/>
          <p:nvPr/>
        </p:nvSpPr>
        <p:spPr>
          <a:xfrm>
            <a:off x="1672426" y="6535061"/>
            <a:ext cx="6477116" cy="307777"/>
          </a:xfrm>
          <a:prstGeom prst="rect">
            <a:avLst/>
          </a:prstGeom>
          <a:noFill/>
        </p:spPr>
        <p:txBody>
          <a:bodyPr wrap="square" rtlCol="0">
            <a:spAutoFit/>
          </a:bodyPr>
          <a:lstStyle/>
          <a:p>
            <a:r>
              <a:rPr lang="fr-FR" sz="1400" i="1" dirty="0">
                <a:effectLst/>
                <a:ea typeface="Aptos" panose="020B0004020202020204" pitchFamily="34" charset="0"/>
              </a:rPr>
              <a:t>Preliminary </a:t>
            </a:r>
            <a:r>
              <a:rPr lang="fr-FR" sz="1400" i="1" dirty="0" err="1">
                <a:effectLst/>
                <a:ea typeface="Aptos" panose="020B0004020202020204" pitchFamily="34" charset="0"/>
              </a:rPr>
              <a:t>results</a:t>
            </a:r>
            <a:r>
              <a:rPr lang="fr-FR" sz="1400" i="1" dirty="0">
                <a:effectLst/>
                <a:ea typeface="Aptos" panose="020B0004020202020204" pitchFamily="34" charset="0"/>
              </a:rPr>
              <a:t> </a:t>
            </a:r>
            <a:r>
              <a:rPr lang="fr-FR" sz="1400" i="1" dirty="0" err="1">
                <a:effectLst/>
                <a:ea typeface="Aptos" panose="020B0004020202020204" pitchFamily="34" charset="0"/>
              </a:rPr>
              <a:t>from</a:t>
            </a:r>
            <a:r>
              <a:rPr lang="fr-FR" sz="1400" i="1" dirty="0">
                <a:effectLst/>
                <a:ea typeface="Aptos" panose="020B0004020202020204" pitchFamily="34" charset="0"/>
              </a:rPr>
              <a:t> LIFE Green S</a:t>
            </a:r>
            <a:r>
              <a:rPr lang="fr-FR" sz="1400" i="1" dirty="0">
                <a:ea typeface="Aptos" panose="020B0004020202020204" pitchFamily="34" charset="0"/>
              </a:rPr>
              <a:t>heep </a:t>
            </a:r>
            <a:r>
              <a:rPr lang="fr-FR" sz="1400" i="1" dirty="0" err="1">
                <a:ea typeface="Aptos" panose="020B0004020202020204" pitchFamily="34" charset="0"/>
              </a:rPr>
              <a:t>project</a:t>
            </a:r>
            <a:r>
              <a:rPr lang="fr-FR" sz="1400" i="1" dirty="0">
                <a:ea typeface="Aptos" panose="020B0004020202020204" pitchFamily="34" charset="0"/>
              </a:rPr>
              <a:t> </a:t>
            </a:r>
            <a:r>
              <a:rPr lang="fr-FR" sz="1400" i="1" dirty="0" err="1">
                <a:ea typeface="Aptos" panose="020B0004020202020204" pitchFamily="34" charset="0"/>
              </a:rPr>
              <a:t>from</a:t>
            </a:r>
            <a:r>
              <a:rPr lang="fr-FR" sz="1400" i="1" dirty="0">
                <a:ea typeface="Aptos" panose="020B0004020202020204" pitchFamily="34" charset="0"/>
              </a:rPr>
              <a:t> 420 french </a:t>
            </a:r>
            <a:r>
              <a:rPr lang="fr-FR" sz="1400" i="1" dirty="0" err="1">
                <a:ea typeface="Aptos" panose="020B0004020202020204" pitchFamily="34" charset="0"/>
              </a:rPr>
              <a:t>sheep</a:t>
            </a:r>
            <a:r>
              <a:rPr lang="fr-FR" sz="1400" i="1" dirty="0">
                <a:ea typeface="Aptos" panose="020B0004020202020204" pitchFamily="34" charset="0"/>
              </a:rPr>
              <a:t> </a:t>
            </a:r>
            <a:r>
              <a:rPr lang="fr-FR" sz="1400" i="1" dirty="0" err="1">
                <a:ea typeface="Aptos" panose="020B0004020202020204" pitchFamily="34" charset="0"/>
              </a:rPr>
              <a:t>farms</a:t>
            </a:r>
            <a:r>
              <a:rPr lang="fr-FR" sz="1400" i="1" dirty="0">
                <a:ea typeface="Aptos" panose="020B0004020202020204" pitchFamily="34" charset="0"/>
              </a:rPr>
              <a:t> - 2024 </a:t>
            </a:r>
            <a:endParaRPr lang="fr-FR" sz="1400" dirty="0"/>
          </a:p>
        </p:txBody>
      </p:sp>
    </p:spTree>
    <p:extLst>
      <p:ext uri="{BB962C8B-B14F-4D97-AF65-F5344CB8AC3E}">
        <p14:creationId xmlns:p14="http://schemas.microsoft.com/office/powerpoint/2010/main" val="144576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P spid="34" grpId="0"/>
      <p:bldP spid="35" grpId="0"/>
      <p:bldP spid="36" grpId="0"/>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a:noFill/>
        </p:spPr>
        <p:txBody>
          <a:bodyPr/>
          <a:lstStyle/>
          <a:p>
            <a:r>
              <a:rPr lang="fr-FR" dirty="0" err="1"/>
              <a:t>Which</a:t>
            </a:r>
            <a:r>
              <a:rPr lang="fr-FR" dirty="0"/>
              <a:t> </a:t>
            </a:r>
            <a:r>
              <a:rPr lang="fr-FR" dirty="0" err="1"/>
              <a:t>environmental</a:t>
            </a:r>
            <a:r>
              <a:rPr lang="fr-FR" dirty="0"/>
              <a:t> services ?</a:t>
            </a:r>
            <a:br>
              <a:rPr lang="fr-FR" dirty="0"/>
            </a:br>
            <a:r>
              <a:rPr lang="fr-FR" sz="4000" i="1" dirty="0"/>
              <a:t>Focus on water </a:t>
            </a:r>
            <a:r>
              <a:rPr lang="fr-FR" sz="4000" i="1" dirty="0" err="1"/>
              <a:t>quality</a:t>
            </a:r>
            <a:endParaRPr lang="fr-FR" i="1" dirty="0"/>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8</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15" name="Flèche : pentagone 14">
            <a:extLst>
              <a:ext uri="{FF2B5EF4-FFF2-40B4-BE49-F238E27FC236}">
                <a16:creationId xmlns:a16="http://schemas.microsoft.com/office/drawing/2014/main" id="{0316B918-C235-97BD-CD78-777F9F95075C}"/>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Results</a:t>
            </a:r>
            <a:endParaRPr lang="fr-FR" sz="2000" b="1" dirty="0"/>
          </a:p>
        </p:txBody>
      </p:sp>
      <p:sp>
        <p:nvSpPr>
          <p:cNvPr id="3" name="Rectangle 2">
            <a:extLst>
              <a:ext uri="{FF2B5EF4-FFF2-40B4-BE49-F238E27FC236}">
                <a16:creationId xmlns:a16="http://schemas.microsoft.com/office/drawing/2014/main" id="{7E1E8964-49D4-5BB0-D393-746D916C47C6}"/>
              </a:ext>
            </a:extLst>
          </p:cNvPr>
          <p:cNvSpPr/>
          <p:nvPr/>
        </p:nvSpPr>
        <p:spPr>
          <a:xfrm>
            <a:off x="2823993" y="4332744"/>
            <a:ext cx="3058551" cy="1803560"/>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34 for </a:t>
            </a:r>
            <a:r>
              <a:rPr lang="fr-FR" sz="2400" dirty="0" err="1"/>
              <a:t>dairy</a:t>
            </a:r>
            <a:r>
              <a:rPr lang="fr-FR" sz="2400" dirty="0"/>
              <a:t> </a:t>
            </a:r>
            <a:r>
              <a:rPr lang="fr-FR" sz="2400" dirty="0" err="1"/>
              <a:t>sheep</a:t>
            </a:r>
            <a:endParaRPr lang="fr-FR" sz="2400" dirty="0"/>
          </a:p>
          <a:p>
            <a:pPr algn="ctr"/>
            <a:r>
              <a:rPr lang="fr-FR" sz="2400" dirty="0"/>
              <a:t>20 for </a:t>
            </a:r>
            <a:r>
              <a:rPr lang="fr-FR" sz="2400" dirty="0" err="1"/>
              <a:t>meat</a:t>
            </a:r>
            <a:r>
              <a:rPr lang="fr-FR" sz="2400" dirty="0"/>
              <a:t> </a:t>
            </a:r>
            <a:r>
              <a:rPr lang="fr-FR" sz="2400" dirty="0" err="1"/>
              <a:t>sheep</a:t>
            </a:r>
            <a:endParaRPr lang="fr-FR" sz="2400" dirty="0"/>
          </a:p>
          <a:p>
            <a:pPr algn="ctr"/>
            <a:r>
              <a:rPr lang="fr-FR" sz="1400" i="1" dirty="0"/>
              <a:t>(Preliminary </a:t>
            </a:r>
            <a:r>
              <a:rPr lang="fr-FR" sz="1400" i="1" dirty="0" err="1"/>
              <a:t>results</a:t>
            </a:r>
            <a:r>
              <a:rPr lang="fr-FR" sz="1400" i="1" dirty="0"/>
              <a:t> of LIFE Green Sheep </a:t>
            </a:r>
            <a:r>
              <a:rPr lang="fr-FR" sz="1400" i="1" dirty="0" err="1"/>
              <a:t>project</a:t>
            </a:r>
            <a:r>
              <a:rPr lang="fr-FR" sz="1400" i="1" dirty="0"/>
              <a:t> – All </a:t>
            </a:r>
            <a:r>
              <a:rPr lang="fr-FR" sz="1400" i="1" dirty="0" err="1"/>
              <a:t>systems</a:t>
            </a:r>
            <a:r>
              <a:rPr lang="fr-FR" sz="1400" i="1" dirty="0"/>
              <a:t>, not </a:t>
            </a:r>
            <a:r>
              <a:rPr lang="fr-FR" sz="1400" i="1" dirty="0" err="1"/>
              <a:t>only</a:t>
            </a:r>
            <a:r>
              <a:rPr lang="fr-FR" sz="1400" i="1" dirty="0"/>
              <a:t> in </a:t>
            </a:r>
            <a:r>
              <a:rPr lang="fr-FR" sz="1400" i="1" dirty="0" err="1"/>
              <a:t>mountains</a:t>
            </a:r>
            <a:r>
              <a:rPr lang="fr-FR" sz="1400" i="1" dirty="0"/>
              <a:t>, 2024)</a:t>
            </a:r>
          </a:p>
        </p:txBody>
      </p:sp>
      <p:pic>
        <p:nvPicPr>
          <p:cNvPr id="28" name="Image 27" descr="Une image contenant motif&#10;&#10;Description générée automatiquement avec une confiance moyenne">
            <a:extLst>
              <a:ext uri="{FF2B5EF4-FFF2-40B4-BE49-F238E27FC236}">
                <a16:creationId xmlns:a16="http://schemas.microsoft.com/office/drawing/2014/main" id="{C5FDCD75-8C83-4422-9EDE-18E7DEE30748}"/>
              </a:ext>
            </a:extLst>
          </p:cNvPr>
          <p:cNvPicPr>
            <a:picLocks noChangeAspect="1"/>
          </p:cNvPicPr>
          <p:nvPr/>
        </p:nvPicPr>
        <p:blipFill rotWithShape="1">
          <a:blip r:embed="rId3">
            <a:extLst>
              <a:ext uri="{28A0092B-C50C-407E-A947-70E740481C1C}">
                <a14:useLocalDpi xmlns:a14="http://schemas.microsoft.com/office/drawing/2010/main" val="0"/>
              </a:ext>
            </a:extLst>
          </a:blip>
          <a:srcRect t="9104" b="14419"/>
          <a:stretch/>
        </p:blipFill>
        <p:spPr>
          <a:xfrm>
            <a:off x="6934027" y="2605596"/>
            <a:ext cx="1578165" cy="1206926"/>
          </a:xfrm>
          <a:prstGeom prst="roundRect">
            <a:avLst>
              <a:gd name="adj" fmla="val 8594"/>
            </a:avLst>
          </a:prstGeom>
          <a:solidFill>
            <a:srgbClr val="FFFFFF">
              <a:shade val="85000"/>
            </a:srgbClr>
          </a:solidFill>
          <a:ln w="28575">
            <a:solidFill>
              <a:schemeClr val="tx1"/>
            </a:solidFill>
          </a:ln>
          <a:effectLst/>
        </p:spPr>
      </p:pic>
      <p:pic>
        <p:nvPicPr>
          <p:cNvPr id="31" name="Graphic 14" descr="Mouton">
            <a:extLst>
              <a:ext uri="{FF2B5EF4-FFF2-40B4-BE49-F238E27FC236}">
                <a16:creationId xmlns:a16="http://schemas.microsoft.com/office/drawing/2014/main" id="{4547B342-3DB5-8147-E581-4043479821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4390" y="2452581"/>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3" name="Graphic 14" descr="Mouton">
            <a:extLst>
              <a:ext uri="{FF2B5EF4-FFF2-40B4-BE49-F238E27FC236}">
                <a16:creationId xmlns:a16="http://schemas.microsoft.com/office/drawing/2014/main" id="{235135C7-1640-B6AE-4FB4-E807359348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6621" y="3185674"/>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5" name="ZoneTexte 34">
            <a:extLst>
              <a:ext uri="{FF2B5EF4-FFF2-40B4-BE49-F238E27FC236}">
                <a16:creationId xmlns:a16="http://schemas.microsoft.com/office/drawing/2014/main" id="{9BEADB18-809A-09F8-5D73-8F4813773F21}"/>
              </a:ext>
            </a:extLst>
          </p:cNvPr>
          <p:cNvSpPr txBox="1"/>
          <p:nvPr/>
        </p:nvSpPr>
        <p:spPr>
          <a:xfrm>
            <a:off x="6444185" y="2050543"/>
            <a:ext cx="4612933" cy="461665"/>
          </a:xfrm>
          <a:prstGeom prst="rect">
            <a:avLst/>
          </a:prstGeom>
          <a:noFill/>
        </p:spPr>
        <p:txBody>
          <a:bodyPr wrap="square" rtlCol="0">
            <a:spAutoFit/>
          </a:bodyPr>
          <a:lstStyle/>
          <a:p>
            <a:r>
              <a:rPr lang="fr-FR" sz="2400" dirty="0"/>
              <a:t>% of </a:t>
            </a:r>
            <a:r>
              <a:rPr lang="fr-FR" sz="2400" dirty="0" err="1"/>
              <a:t>grasslands</a:t>
            </a:r>
            <a:r>
              <a:rPr lang="fr-FR" sz="2400" dirty="0"/>
              <a:t> in total area </a:t>
            </a:r>
            <a:r>
              <a:rPr lang="fr-FR" sz="2400" dirty="0" err="1"/>
              <a:t>used</a:t>
            </a:r>
            <a:endParaRPr lang="fr-FR" sz="2400" dirty="0"/>
          </a:p>
        </p:txBody>
      </p:sp>
      <p:sp>
        <p:nvSpPr>
          <p:cNvPr id="36" name="ZoneTexte 35">
            <a:extLst>
              <a:ext uri="{FF2B5EF4-FFF2-40B4-BE49-F238E27FC236}">
                <a16:creationId xmlns:a16="http://schemas.microsoft.com/office/drawing/2014/main" id="{45647E30-C3A9-527A-BB18-9AF837B3E652}"/>
              </a:ext>
            </a:extLst>
          </p:cNvPr>
          <p:cNvSpPr txBox="1"/>
          <p:nvPr/>
        </p:nvSpPr>
        <p:spPr>
          <a:xfrm>
            <a:off x="6444185" y="4239724"/>
            <a:ext cx="4612933" cy="461665"/>
          </a:xfrm>
          <a:prstGeom prst="rect">
            <a:avLst/>
          </a:prstGeom>
          <a:noFill/>
        </p:spPr>
        <p:txBody>
          <a:bodyPr wrap="square" rtlCol="0">
            <a:spAutoFit/>
          </a:bodyPr>
          <a:lstStyle/>
          <a:p>
            <a:r>
              <a:rPr lang="fr-FR" sz="2400" dirty="0" err="1"/>
              <a:t>Mineral</a:t>
            </a:r>
            <a:r>
              <a:rPr lang="fr-FR" sz="2400" dirty="0"/>
              <a:t> </a:t>
            </a:r>
            <a:r>
              <a:rPr lang="fr-FR" sz="2400" dirty="0" err="1"/>
              <a:t>nitrogen</a:t>
            </a:r>
            <a:r>
              <a:rPr lang="fr-FR" sz="2400" dirty="0"/>
              <a:t> (kg N/ha)</a:t>
            </a:r>
          </a:p>
        </p:txBody>
      </p:sp>
      <p:pic>
        <p:nvPicPr>
          <p:cNvPr id="37" name="Graphic 14" descr="Mouton">
            <a:extLst>
              <a:ext uri="{FF2B5EF4-FFF2-40B4-BE49-F238E27FC236}">
                <a16:creationId xmlns:a16="http://schemas.microsoft.com/office/drawing/2014/main" id="{2F564A5F-3051-A634-FB13-57F664092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6604" y="4745845"/>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8" name="Rectangle 37">
            <a:extLst>
              <a:ext uri="{FF2B5EF4-FFF2-40B4-BE49-F238E27FC236}">
                <a16:creationId xmlns:a16="http://schemas.microsoft.com/office/drawing/2014/main" id="{3AE3AF75-8A9E-7AC3-8F9D-7D4FDF83D325}"/>
              </a:ext>
            </a:extLst>
          </p:cNvPr>
          <p:cNvSpPr/>
          <p:nvPr/>
        </p:nvSpPr>
        <p:spPr>
          <a:xfrm>
            <a:off x="9494254" y="4834412"/>
            <a:ext cx="1859546"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solidFill>
              </a:rPr>
              <a:t>32 </a:t>
            </a:r>
            <a:r>
              <a:rPr lang="fr-FR" sz="1600" i="1" dirty="0">
                <a:solidFill>
                  <a:schemeClr val="accent1"/>
                </a:solidFill>
              </a:rPr>
              <a:t>(0 – 97)</a:t>
            </a:r>
            <a:endParaRPr lang="fr-FR" sz="2800" i="1" dirty="0">
              <a:solidFill>
                <a:schemeClr val="accent1"/>
              </a:solidFill>
            </a:endParaRPr>
          </a:p>
        </p:txBody>
      </p:sp>
      <p:pic>
        <p:nvPicPr>
          <p:cNvPr id="39" name="Graphic 14" descr="Mouton">
            <a:extLst>
              <a:ext uri="{FF2B5EF4-FFF2-40B4-BE49-F238E27FC236}">
                <a16:creationId xmlns:a16="http://schemas.microsoft.com/office/drawing/2014/main" id="{43A363AA-97D7-87E8-10AF-BDA18D7CEB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8835" y="5478938"/>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40" name="Rectangle 39">
            <a:extLst>
              <a:ext uri="{FF2B5EF4-FFF2-40B4-BE49-F238E27FC236}">
                <a16:creationId xmlns:a16="http://schemas.microsoft.com/office/drawing/2014/main" id="{674805F8-C312-2BA2-4721-CFF1FCB3AE22}"/>
              </a:ext>
            </a:extLst>
          </p:cNvPr>
          <p:cNvSpPr/>
          <p:nvPr/>
        </p:nvSpPr>
        <p:spPr>
          <a:xfrm>
            <a:off x="9553222" y="5589293"/>
            <a:ext cx="1713868"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2">
                    <a:lumMod val="75000"/>
                  </a:schemeClr>
                </a:solidFill>
              </a:rPr>
              <a:t>20 </a:t>
            </a:r>
            <a:r>
              <a:rPr lang="fr-FR" sz="1400" i="1" dirty="0">
                <a:solidFill>
                  <a:schemeClr val="accent2">
                    <a:lumMod val="75000"/>
                  </a:schemeClr>
                </a:solidFill>
              </a:rPr>
              <a:t>(0 – 165)</a:t>
            </a:r>
            <a:endParaRPr lang="fr-FR" sz="2800" i="1" dirty="0">
              <a:solidFill>
                <a:schemeClr val="accent2">
                  <a:lumMod val="75000"/>
                </a:schemeClr>
              </a:solidFill>
            </a:endParaRPr>
          </a:p>
        </p:txBody>
      </p:sp>
      <p:sp>
        <p:nvSpPr>
          <p:cNvPr id="41" name="ZoneTexte 40">
            <a:extLst>
              <a:ext uri="{FF2B5EF4-FFF2-40B4-BE49-F238E27FC236}">
                <a16:creationId xmlns:a16="http://schemas.microsoft.com/office/drawing/2014/main" id="{E5A61B48-88D6-22CE-14C4-89C6906DF0F0}"/>
              </a:ext>
            </a:extLst>
          </p:cNvPr>
          <p:cNvSpPr txBox="1"/>
          <p:nvPr/>
        </p:nvSpPr>
        <p:spPr>
          <a:xfrm>
            <a:off x="1672426" y="6535061"/>
            <a:ext cx="6477116" cy="307777"/>
          </a:xfrm>
          <a:prstGeom prst="rect">
            <a:avLst/>
          </a:prstGeom>
          <a:noFill/>
        </p:spPr>
        <p:txBody>
          <a:bodyPr wrap="square" rtlCol="0">
            <a:spAutoFit/>
          </a:bodyPr>
          <a:lstStyle/>
          <a:p>
            <a:r>
              <a:rPr lang="fr-FR" sz="1400" i="1" dirty="0">
                <a:effectLst/>
                <a:ea typeface="Aptos" panose="020B0004020202020204" pitchFamily="34" charset="0"/>
              </a:rPr>
              <a:t>Preliminary </a:t>
            </a:r>
            <a:r>
              <a:rPr lang="fr-FR" sz="1400" i="1" dirty="0" err="1">
                <a:effectLst/>
                <a:ea typeface="Aptos" panose="020B0004020202020204" pitchFamily="34" charset="0"/>
              </a:rPr>
              <a:t>results</a:t>
            </a:r>
            <a:r>
              <a:rPr lang="fr-FR" sz="1400" i="1" dirty="0">
                <a:effectLst/>
                <a:ea typeface="Aptos" panose="020B0004020202020204" pitchFamily="34" charset="0"/>
              </a:rPr>
              <a:t> </a:t>
            </a:r>
            <a:r>
              <a:rPr lang="fr-FR" sz="1400" i="1" dirty="0" err="1">
                <a:effectLst/>
                <a:ea typeface="Aptos" panose="020B0004020202020204" pitchFamily="34" charset="0"/>
              </a:rPr>
              <a:t>from</a:t>
            </a:r>
            <a:r>
              <a:rPr lang="fr-FR" sz="1400" i="1" dirty="0">
                <a:effectLst/>
                <a:ea typeface="Aptos" panose="020B0004020202020204" pitchFamily="34" charset="0"/>
              </a:rPr>
              <a:t> LIFE Green S</a:t>
            </a:r>
            <a:r>
              <a:rPr lang="fr-FR" sz="1400" i="1" dirty="0">
                <a:ea typeface="Aptos" panose="020B0004020202020204" pitchFamily="34" charset="0"/>
              </a:rPr>
              <a:t>heep </a:t>
            </a:r>
            <a:r>
              <a:rPr lang="fr-FR" sz="1400" i="1" dirty="0" err="1">
                <a:ea typeface="Aptos" panose="020B0004020202020204" pitchFamily="34" charset="0"/>
              </a:rPr>
              <a:t>project</a:t>
            </a:r>
            <a:r>
              <a:rPr lang="fr-FR" sz="1400" i="1" dirty="0">
                <a:ea typeface="Aptos" panose="020B0004020202020204" pitchFamily="34" charset="0"/>
              </a:rPr>
              <a:t> </a:t>
            </a:r>
            <a:r>
              <a:rPr lang="fr-FR" sz="1400" i="1" dirty="0" err="1">
                <a:ea typeface="Aptos" panose="020B0004020202020204" pitchFamily="34" charset="0"/>
              </a:rPr>
              <a:t>from</a:t>
            </a:r>
            <a:r>
              <a:rPr lang="fr-FR" sz="1400" i="1" dirty="0">
                <a:ea typeface="Aptos" panose="020B0004020202020204" pitchFamily="34" charset="0"/>
              </a:rPr>
              <a:t> 420 french </a:t>
            </a:r>
            <a:r>
              <a:rPr lang="fr-FR" sz="1400" i="1" dirty="0" err="1">
                <a:ea typeface="Aptos" panose="020B0004020202020204" pitchFamily="34" charset="0"/>
              </a:rPr>
              <a:t>sheep</a:t>
            </a:r>
            <a:r>
              <a:rPr lang="fr-FR" sz="1400" i="1" dirty="0">
                <a:ea typeface="Aptos" panose="020B0004020202020204" pitchFamily="34" charset="0"/>
              </a:rPr>
              <a:t> </a:t>
            </a:r>
            <a:r>
              <a:rPr lang="fr-FR" sz="1400" i="1" dirty="0" err="1">
                <a:ea typeface="Aptos" panose="020B0004020202020204" pitchFamily="34" charset="0"/>
              </a:rPr>
              <a:t>farms</a:t>
            </a:r>
            <a:r>
              <a:rPr lang="fr-FR" sz="1400" i="1" dirty="0">
                <a:ea typeface="Aptos" panose="020B0004020202020204" pitchFamily="34" charset="0"/>
              </a:rPr>
              <a:t> - 2024 </a:t>
            </a:r>
            <a:endParaRPr lang="fr-FR" sz="1400" dirty="0"/>
          </a:p>
        </p:txBody>
      </p:sp>
      <p:pic>
        <p:nvPicPr>
          <p:cNvPr id="7" name="Image 6">
            <a:extLst>
              <a:ext uri="{FF2B5EF4-FFF2-40B4-BE49-F238E27FC236}">
                <a16:creationId xmlns:a16="http://schemas.microsoft.com/office/drawing/2014/main" id="{8897AA44-3A80-83BD-76E3-7B3DDDD493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0533" y="528561"/>
            <a:ext cx="973170" cy="1071556"/>
          </a:xfrm>
          <a:prstGeom prst="rect">
            <a:avLst/>
          </a:prstGeom>
        </p:spPr>
      </p:pic>
      <p:sp>
        <p:nvSpPr>
          <p:cNvPr id="9" name="Rectangle 8">
            <a:extLst>
              <a:ext uri="{FF2B5EF4-FFF2-40B4-BE49-F238E27FC236}">
                <a16:creationId xmlns:a16="http://schemas.microsoft.com/office/drawing/2014/main" id="{59F3D4FA-AD6A-7E4B-3BED-2CD3D0EDECC8}"/>
              </a:ext>
            </a:extLst>
          </p:cNvPr>
          <p:cNvSpPr/>
          <p:nvPr/>
        </p:nvSpPr>
        <p:spPr>
          <a:xfrm>
            <a:off x="2832167" y="1997057"/>
            <a:ext cx="3038893" cy="2088210"/>
          </a:xfrm>
          <a:prstGeom prst="rect">
            <a:avLst/>
          </a:prstGeom>
          <a:solidFill>
            <a:schemeClr val="accent6">
              <a:lumMod val="5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1E3F6068-2CD3-0562-57A0-2C965D99C8F0}"/>
              </a:ext>
            </a:extLst>
          </p:cNvPr>
          <p:cNvSpPr txBox="1"/>
          <p:nvPr/>
        </p:nvSpPr>
        <p:spPr>
          <a:xfrm>
            <a:off x="2832167" y="2005322"/>
            <a:ext cx="3036398" cy="461665"/>
          </a:xfrm>
          <a:prstGeom prst="rect">
            <a:avLst/>
          </a:prstGeom>
          <a:noFill/>
        </p:spPr>
        <p:txBody>
          <a:bodyPr wrap="square" rtlCol="0">
            <a:spAutoFit/>
          </a:bodyPr>
          <a:lstStyle/>
          <a:p>
            <a:pPr algn="ctr"/>
            <a:r>
              <a:rPr lang="fr-FR" sz="2400" i="1" dirty="0">
                <a:solidFill>
                  <a:schemeClr val="bg1"/>
                </a:solidFill>
              </a:rPr>
              <a:t>kg </a:t>
            </a:r>
            <a:r>
              <a:rPr lang="fr-FR" sz="2400" i="1" dirty="0" err="1">
                <a:solidFill>
                  <a:schemeClr val="bg1"/>
                </a:solidFill>
              </a:rPr>
              <a:t>leached</a:t>
            </a:r>
            <a:r>
              <a:rPr lang="fr-FR" sz="2400" i="1" dirty="0">
                <a:solidFill>
                  <a:schemeClr val="bg1"/>
                </a:solidFill>
              </a:rPr>
              <a:t> N/ha</a:t>
            </a:r>
            <a:endParaRPr lang="fr-FR" sz="2800" i="1" dirty="0">
              <a:solidFill>
                <a:schemeClr val="bg1"/>
              </a:solidFill>
            </a:endParaRPr>
          </a:p>
        </p:txBody>
      </p:sp>
      <p:sp>
        <p:nvSpPr>
          <p:cNvPr id="11" name="Rectangle : coins arrondis 10">
            <a:extLst>
              <a:ext uri="{FF2B5EF4-FFF2-40B4-BE49-F238E27FC236}">
                <a16:creationId xmlns:a16="http://schemas.microsoft.com/office/drawing/2014/main" id="{DCC6AD5E-021A-471C-DD45-CD0A00331869}"/>
              </a:ext>
            </a:extLst>
          </p:cNvPr>
          <p:cNvSpPr/>
          <p:nvPr/>
        </p:nvSpPr>
        <p:spPr>
          <a:xfrm>
            <a:off x="2949331" y="2568020"/>
            <a:ext cx="2802070" cy="637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8E19E6ED-D5DC-8EF4-8F4E-FA6091757397}"/>
              </a:ext>
            </a:extLst>
          </p:cNvPr>
          <p:cNvSpPr/>
          <p:nvPr/>
        </p:nvSpPr>
        <p:spPr>
          <a:xfrm>
            <a:off x="2949331" y="3297091"/>
            <a:ext cx="2802070" cy="637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descr="Une image contenant clipart, logo, symbole, Graphique&#10;&#10;Description générée automatiquement">
            <a:extLst>
              <a:ext uri="{FF2B5EF4-FFF2-40B4-BE49-F238E27FC236}">
                <a16:creationId xmlns:a16="http://schemas.microsoft.com/office/drawing/2014/main" id="{DD5693ED-660F-4A21-A74F-1747A641D27D}"/>
              </a:ext>
            </a:extLst>
          </p:cNvPr>
          <p:cNvPicPr>
            <a:picLocks noChangeAspect="1"/>
          </p:cNvPicPr>
          <p:nvPr/>
        </p:nvPicPr>
        <p:blipFill rotWithShape="1">
          <a:blip r:embed="rId9">
            <a:extLst>
              <a:ext uri="{28A0092B-C50C-407E-A947-70E740481C1C}">
                <a14:useLocalDpi xmlns:a14="http://schemas.microsoft.com/office/drawing/2010/main" val="0"/>
              </a:ext>
            </a:extLst>
          </a:blip>
          <a:srcRect t="11104" b="11485"/>
          <a:stretch/>
        </p:blipFill>
        <p:spPr>
          <a:xfrm>
            <a:off x="6940036" y="4834412"/>
            <a:ext cx="1572156" cy="1217008"/>
          </a:xfrm>
          <a:prstGeom prst="roundRect">
            <a:avLst>
              <a:gd name="adj" fmla="val 8594"/>
            </a:avLst>
          </a:prstGeom>
          <a:solidFill>
            <a:srgbClr val="FFFFFF">
              <a:shade val="85000"/>
            </a:srgbClr>
          </a:solidFill>
          <a:ln w="28575">
            <a:solidFill>
              <a:schemeClr val="tx1"/>
            </a:solidFill>
          </a:ln>
          <a:effectLst/>
        </p:spPr>
      </p:pic>
      <p:pic>
        <p:nvPicPr>
          <p:cNvPr id="6" name="Graphic 14" descr="Mouton">
            <a:extLst>
              <a:ext uri="{FF2B5EF4-FFF2-40B4-BE49-F238E27FC236}">
                <a16:creationId xmlns:a16="http://schemas.microsoft.com/office/drawing/2014/main" id="{9954168A-4F2E-13DF-8C66-56CD8694AA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6342" y="2464578"/>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8" name="Graphic 14" descr="Mouton">
            <a:extLst>
              <a:ext uri="{FF2B5EF4-FFF2-40B4-BE49-F238E27FC236}">
                <a16:creationId xmlns:a16="http://schemas.microsoft.com/office/drawing/2014/main" id="{14EFB4C9-279B-04FD-C1C1-47F2771C07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8573" y="3197671"/>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sp>
        <p:nvSpPr>
          <p:cNvPr id="16" name="Rectangle 15">
            <a:extLst>
              <a:ext uri="{FF2B5EF4-FFF2-40B4-BE49-F238E27FC236}">
                <a16:creationId xmlns:a16="http://schemas.microsoft.com/office/drawing/2014/main" id="{B6BE6D51-6CE5-9FBF-F2D9-377AC9904547}"/>
              </a:ext>
            </a:extLst>
          </p:cNvPr>
          <p:cNvSpPr/>
          <p:nvPr/>
        </p:nvSpPr>
        <p:spPr>
          <a:xfrm>
            <a:off x="4178280" y="2604894"/>
            <a:ext cx="1551981"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1"/>
                </a:solidFill>
              </a:rPr>
              <a:t>34 </a:t>
            </a:r>
            <a:r>
              <a:rPr lang="fr-FR" sz="1400" i="1" dirty="0">
                <a:solidFill>
                  <a:schemeClr val="accent1"/>
                </a:solidFill>
              </a:rPr>
              <a:t>(0 - 114)</a:t>
            </a:r>
            <a:endParaRPr lang="fr-FR" sz="3200" i="1" dirty="0">
              <a:solidFill>
                <a:schemeClr val="accent1"/>
              </a:solidFill>
            </a:endParaRPr>
          </a:p>
        </p:txBody>
      </p:sp>
      <p:sp>
        <p:nvSpPr>
          <p:cNvPr id="17" name="Rectangle 16">
            <a:extLst>
              <a:ext uri="{FF2B5EF4-FFF2-40B4-BE49-F238E27FC236}">
                <a16:creationId xmlns:a16="http://schemas.microsoft.com/office/drawing/2014/main" id="{E77C45F8-25D5-304B-67FC-0FB1775CA2B2}"/>
              </a:ext>
            </a:extLst>
          </p:cNvPr>
          <p:cNvSpPr/>
          <p:nvPr/>
        </p:nvSpPr>
        <p:spPr>
          <a:xfrm>
            <a:off x="4142476" y="3359775"/>
            <a:ext cx="1619316"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2">
                    <a:lumMod val="75000"/>
                  </a:schemeClr>
                </a:solidFill>
              </a:rPr>
              <a:t>12 </a:t>
            </a:r>
            <a:r>
              <a:rPr lang="fr-FR" sz="1400" i="1" dirty="0">
                <a:solidFill>
                  <a:schemeClr val="accent2">
                    <a:lumMod val="75000"/>
                  </a:schemeClr>
                </a:solidFill>
              </a:rPr>
              <a:t>(0 – 111)</a:t>
            </a:r>
            <a:endParaRPr lang="fr-FR" sz="3200" i="1" dirty="0">
              <a:solidFill>
                <a:schemeClr val="accent2">
                  <a:lumMod val="75000"/>
                </a:schemeClr>
              </a:solidFill>
            </a:endParaRPr>
          </a:p>
        </p:txBody>
      </p:sp>
      <p:sp>
        <p:nvSpPr>
          <p:cNvPr id="20" name="Rectangle 19">
            <a:extLst>
              <a:ext uri="{FF2B5EF4-FFF2-40B4-BE49-F238E27FC236}">
                <a16:creationId xmlns:a16="http://schemas.microsoft.com/office/drawing/2014/main" id="{87F83F9A-3F0A-069B-2CD3-106F0463AF24}"/>
              </a:ext>
            </a:extLst>
          </p:cNvPr>
          <p:cNvSpPr/>
          <p:nvPr/>
        </p:nvSpPr>
        <p:spPr>
          <a:xfrm>
            <a:off x="9512040" y="2541148"/>
            <a:ext cx="1986277"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solidFill>
              </a:rPr>
              <a:t>89% </a:t>
            </a:r>
            <a:r>
              <a:rPr lang="fr-FR" sz="1400" i="1" dirty="0">
                <a:solidFill>
                  <a:schemeClr val="accent1"/>
                </a:solidFill>
              </a:rPr>
              <a:t>(63 – 100)</a:t>
            </a:r>
            <a:endParaRPr lang="fr-FR" sz="2800" i="1" dirty="0">
              <a:solidFill>
                <a:schemeClr val="accent1"/>
              </a:solidFill>
            </a:endParaRPr>
          </a:p>
        </p:txBody>
      </p:sp>
      <p:sp>
        <p:nvSpPr>
          <p:cNvPr id="21" name="Rectangle 20">
            <a:extLst>
              <a:ext uri="{FF2B5EF4-FFF2-40B4-BE49-F238E27FC236}">
                <a16:creationId xmlns:a16="http://schemas.microsoft.com/office/drawing/2014/main" id="{33922061-C3CB-8A70-2836-C308D931BC15}"/>
              </a:ext>
            </a:extLst>
          </p:cNvPr>
          <p:cNvSpPr/>
          <p:nvPr/>
        </p:nvSpPr>
        <p:spPr>
          <a:xfrm>
            <a:off x="9571008" y="3296029"/>
            <a:ext cx="1927309"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2">
                    <a:lumMod val="75000"/>
                  </a:schemeClr>
                </a:solidFill>
              </a:rPr>
              <a:t>87% </a:t>
            </a:r>
            <a:r>
              <a:rPr lang="fr-FR" sz="1400" i="1" dirty="0">
                <a:solidFill>
                  <a:schemeClr val="accent2">
                    <a:lumMod val="75000"/>
                  </a:schemeClr>
                </a:solidFill>
              </a:rPr>
              <a:t>(11 – 100)</a:t>
            </a:r>
            <a:endParaRPr lang="fr-FR" sz="2800" i="1" dirty="0">
              <a:solidFill>
                <a:schemeClr val="accent2">
                  <a:lumMod val="75000"/>
                </a:schemeClr>
              </a:solidFill>
            </a:endParaRPr>
          </a:p>
        </p:txBody>
      </p:sp>
    </p:spTree>
    <p:extLst>
      <p:ext uri="{BB962C8B-B14F-4D97-AF65-F5344CB8AC3E}">
        <p14:creationId xmlns:p14="http://schemas.microsoft.com/office/powerpoint/2010/main" val="26952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8BA8D-002E-DD53-7479-2F5F13A10976}"/>
              </a:ext>
            </a:extLst>
          </p:cNvPr>
          <p:cNvSpPr>
            <a:spLocks noGrp="1"/>
          </p:cNvSpPr>
          <p:nvPr>
            <p:ph type="title"/>
          </p:nvPr>
        </p:nvSpPr>
        <p:spPr>
          <a:noFill/>
        </p:spPr>
        <p:txBody>
          <a:bodyPr/>
          <a:lstStyle/>
          <a:p>
            <a:r>
              <a:rPr lang="fr-FR" dirty="0" err="1"/>
              <a:t>Which</a:t>
            </a:r>
            <a:r>
              <a:rPr lang="fr-FR" dirty="0"/>
              <a:t> </a:t>
            </a:r>
            <a:r>
              <a:rPr lang="fr-FR" dirty="0" err="1"/>
              <a:t>environmental</a:t>
            </a:r>
            <a:r>
              <a:rPr lang="fr-FR" dirty="0"/>
              <a:t> services ?</a:t>
            </a:r>
            <a:br>
              <a:rPr lang="fr-FR" dirty="0"/>
            </a:br>
            <a:r>
              <a:rPr lang="fr-FR" sz="4000" i="1" dirty="0"/>
              <a:t>Focus on </a:t>
            </a:r>
            <a:r>
              <a:rPr lang="fr-FR" sz="4000" i="1" dirty="0" err="1"/>
              <a:t>carbon</a:t>
            </a:r>
            <a:r>
              <a:rPr lang="fr-FR" sz="4000" i="1" dirty="0"/>
              <a:t> </a:t>
            </a:r>
            <a:r>
              <a:rPr lang="fr-FR" sz="4000" i="1" dirty="0" err="1"/>
              <a:t>storage</a:t>
            </a:r>
            <a:endParaRPr lang="fr-FR" i="1" dirty="0"/>
          </a:p>
        </p:txBody>
      </p:sp>
      <p:sp>
        <p:nvSpPr>
          <p:cNvPr id="4" name="Espace réservé du numéro de diapositive 3">
            <a:extLst>
              <a:ext uri="{FF2B5EF4-FFF2-40B4-BE49-F238E27FC236}">
                <a16:creationId xmlns:a16="http://schemas.microsoft.com/office/drawing/2014/main" id="{BBEF4326-A730-5003-20C8-0FABAA5ABFEA}"/>
              </a:ext>
            </a:extLst>
          </p:cNvPr>
          <p:cNvSpPr>
            <a:spLocks noGrp="1"/>
          </p:cNvSpPr>
          <p:nvPr>
            <p:ph type="sldNum" sz="quarter" idx="12"/>
          </p:nvPr>
        </p:nvSpPr>
        <p:spPr/>
        <p:txBody>
          <a:bodyPr/>
          <a:lstStyle/>
          <a:p>
            <a:fld id="{831DB3F7-EDBB-4BBF-A579-FC85B12E6BC8}" type="slidenum">
              <a:rPr lang="fr-FR" smtClean="0"/>
              <a:t>9</a:t>
            </a:fld>
            <a:endParaRPr lang="fr-FR"/>
          </a:p>
        </p:txBody>
      </p:sp>
      <p:sp>
        <p:nvSpPr>
          <p:cNvPr id="5" name="Espace réservé du pied de page 4">
            <a:extLst>
              <a:ext uri="{FF2B5EF4-FFF2-40B4-BE49-F238E27FC236}">
                <a16:creationId xmlns:a16="http://schemas.microsoft.com/office/drawing/2014/main" id="{23B2D2E5-01FA-64FB-92AD-DFE2BCFB87DB}"/>
              </a:ext>
            </a:extLst>
          </p:cNvPr>
          <p:cNvSpPr>
            <a:spLocks noGrp="1"/>
          </p:cNvSpPr>
          <p:nvPr>
            <p:ph type="ftr" sz="quarter" idx="3"/>
          </p:nvPr>
        </p:nvSpPr>
        <p:spPr/>
        <p:txBody>
          <a:bodyPr/>
          <a:lstStyle/>
          <a:p>
            <a:pPr algn="ctr"/>
            <a:r>
              <a:rPr lang="fr-FR"/>
              <a:t>3rd Mountain Livestock Farming Systems Meeting</a:t>
            </a:r>
            <a:endParaRPr lang="fr-FR" dirty="0"/>
          </a:p>
        </p:txBody>
      </p:sp>
      <p:sp>
        <p:nvSpPr>
          <p:cNvPr id="15" name="Flèche : pentagone 14">
            <a:extLst>
              <a:ext uri="{FF2B5EF4-FFF2-40B4-BE49-F238E27FC236}">
                <a16:creationId xmlns:a16="http://schemas.microsoft.com/office/drawing/2014/main" id="{0316B918-C235-97BD-CD78-777F9F95075C}"/>
              </a:ext>
            </a:extLst>
          </p:cNvPr>
          <p:cNvSpPr/>
          <p:nvPr/>
        </p:nvSpPr>
        <p:spPr>
          <a:xfrm>
            <a:off x="246543" y="1801694"/>
            <a:ext cx="1872412" cy="710514"/>
          </a:xfrm>
          <a:prstGeom prst="homePlate">
            <a:avLst/>
          </a:prstGeom>
          <a:solidFill>
            <a:schemeClr val="accent6">
              <a:lumMod val="50000"/>
            </a:schemeClr>
          </a:solidFill>
          <a:ln>
            <a:solidFill>
              <a:schemeClr val="accent6">
                <a:lumMod val="50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Results</a:t>
            </a:r>
            <a:endParaRPr lang="fr-FR" sz="2000" b="1" dirty="0"/>
          </a:p>
        </p:txBody>
      </p:sp>
      <p:pic>
        <p:nvPicPr>
          <p:cNvPr id="28" name="Image 27" descr="Une image contenant motif&#10;&#10;Description générée automatiquement avec une confiance moyenne">
            <a:extLst>
              <a:ext uri="{FF2B5EF4-FFF2-40B4-BE49-F238E27FC236}">
                <a16:creationId xmlns:a16="http://schemas.microsoft.com/office/drawing/2014/main" id="{C5FDCD75-8C83-4422-9EDE-18E7DEE30748}"/>
              </a:ext>
            </a:extLst>
          </p:cNvPr>
          <p:cNvPicPr>
            <a:picLocks noChangeAspect="1"/>
          </p:cNvPicPr>
          <p:nvPr/>
        </p:nvPicPr>
        <p:blipFill rotWithShape="1">
          <a:blip r:embed="rId3">
            <a:extLst>
              <a:ext uri="{28A0092B-C50C-407E-A947-70E740481C1C}">
                <a14:useLocalDpi xmlns:a14="http://schemas.microsoft.com/office/drawing/2010/main" val="0"/>
              </a:ext>
            </a:extLst>
          </a:blip>
          <a:srcRect t="9104" b="14419"/>
          <a:stretch/>
        </p:blipFill>
        <p:spPr>
          <a:xfrm>
            <a:off x="6934027" y="2605596"/>
            <a:ext cx="1578165" cy="1206926"/>
          </a:xfrm>
          <a:prstGeom prst="roundRect">
            <a:avLst>
              <a:gd name="adj" fmla="val 8594"/>
            </a:avLst>
          </a:prstGeom>
          <a:solidFill>
            <a:srgbClr val="FFFFFF">
              <a:shade val="85000"/>
            </a:srgbClr>
          </a:solidFill>
          <a:ln w="28575">
            <a:solidFill>
              <a:schemeClr val="tx1"/>
            </a:solidFill>
          </a:ln>
          <a:effectLst/>
        </p:spPr>
      </p:pic>
      <p:pic>
        <p:nvPicPr>
          <p:cNvPr id="31" name="Graphic 14" descr="Mouton">
            <a:extLst>
              <a:ext uri="{FF2B5EF4-FFF2-40B4-BE49-F238E27FC236}">
                <a16:creationId xmlns:a16="http://schemas.microsoft.com/office/drawing/2014/main" id="{4547B342-3DB5-8147-E581-4043479821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4390" y="2452581"/>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3" name="Graphic 14" descr="Mouton">
            <a:extLst>
              <a:ext uri="{FF2B5EF4-FFF2-40B4-BE49-F238E27FC236}">
                <a16:creationId xmlns:a16="http://schemas.microsoft.com/office/drawing/2014/main" id="{235135C7-1640-B6AE-4FB4-E807359348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6621" y="3185674"/>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5" name="ZoneTexte 34">
            <a:extLst>
              <a:ext uri="{FF2B5EF4-FFF2-40B4-BE49-F238E27FC236}">
                <a16:creationId xmlns:a16="http://schemas.microsoft.com/office/drawing/2014/main" id="{9BEADB18-809A-09F8-5D73-8F4813773F21}"/>
              </a:ext>
            </a:extLst>
          </p:cNvPr>
          <p:cNvSpPr txBox="1"/>
          <p:nvPr/>
        </p:nvSpPr>
        <p:spPr>
          <a:xfrm>
            <a:off x="6444185" y="2050543"/>
            <a:ext cx="4612933" cy="461665"/>
          </a:xfrm>
          <a:prstGeom prst="rect">
            <a:avLst/>
          </a:prstGeom>
          <a:noFill/>
        </p:spPr>
        <p:txBody>
          <a:bodyPr wrap="square" rtlCol="0">
            <a:spAutoFit/>
          </a:bodyPr>
          <a:lstStyle/>
          <a:p>
            <a:r>
              <a:rPr lang="fr-FR" sz="2400" dirty="0"/>
              <a:t>% of </a:t>
            </a:r>
            <a:r>
              <a:rPr lang="fr-FR" sz="2400" dirty="0" err="1"/>
              <a:t>grasslands</a:t>
            </a:r>
            <a:r>
              <a:rPr lang="fr-FR" sz="2400" dirty="0"/>
              <a:t> in total area </a:t>
            </a:r>
            <a:r>
              <a:rPr lang="fr-FR" sz="2400" dirty="0" err="1"/>
              <a:t>used</a:t>
            </a:r>
            <a:endParaRPr lang="fr-FR" sz="2400" dirty="0"/>
          </a:p>
        </p:txBody>
      </p:sp>
      <p:sp>
        <p:nvSpPr>
          <p:cNvPr id="36" name="ZoneTexte 35">
            <a:extLst>
              <a:ext uri="{FF2B5EF4-FFF2-40B4-BE49-F238E27FC236}">
                <a16:creationId xmlns:a16="http://schemas.microsoft.com/office/drawing/2014/main" id="{45647E30-C3A9-527A-BB18-9AF837B3E652}"/>
              </a:ext>
            </a:extLst>
          </p:cNvPr>
          <p:cNvSpPr txBox="1"/>
          <p:nvPr/>
        </p:nvSpPr>
        <p:spPr>
          <a:xfrm>
            <a:off x="6444185" y="4239724"/>
            <a:ext cx="5368587" cy="461665"/>
          </a:xfrm>
          <a:prstGeom prst="rect">
            <a:avLst/>
          </a:prstGeom>
          <a:noFill/>
        </p:spPr>
        <p:txBody>
          <a:bodyPr wrap="square" rtlCol="0">
            <a:spAutoFit/>
          </a:bodyPr>
          <a:lstStyle/>
          <a:p>
            <a:r>
              <a:rPr lang="fr-FR" sz="2400" dirty="0" err="1"/>
              <a:t>Climate</a:t>
            </a:r>
            <a:r>
              <a:rPr lang="fr-FR" sz="2400" dirty="0"/>
              <a:t> </a:t>
            </a:r>
            <a:r>
              <a:rPr lang="fr-FR" sz="2400" dirty="0" err="1"/>
              <a:t>regulation</a:t>
            </a:r>
            <a:r>
              <a:rPr lang="fr-FR" sz="2400" dirty="0"/>
              <a:t> </a:t>
            </a:r>
            <a:r>
              <a:rPr lang="fr-FR" i="1" dirty="0"/>
              <a:t>(GHG </a:t>
            </a:r>
            <a:r>
              <a:rPr lang="fr-FR" i="1" dirty="0" err="1"/>
              <a:t>emissions</a:t>
            </a:r>
            <a:r>
              <a:rPr lang="fr-FR" i="1" dirty="0"/>
              <a:t> </a:t>
            </a:r>
            <a:r>
              <a:rPr lang="fr-FR" i="1" dirty="0" err="1"/>
              <a:t>offsetting</a:t>
            </a:r>
            <a:r>
              <a:rPr lang="fr-FR" i="1" dirty="0"/>
              <a:t>)</a:t>
            </a:r>
            <a:endParaRPr lang="fr-FR" sz="2400" i="1" dirty="0"/>
          </a:p>
        </p:txBody>
      </p:sp>
      <p:pic>
        <p:nvPicPr>
          <p:cNvPr id="37" name="Graphic 14" descr="Mouton">
            <a:extLst>
              <a:ext uri="{FF2B5EF4-FFF2-40B4-BE49-F238E27FC236}">
                <a16:creationId xmlns:a16="http://schemas.microsoft.com/office/drawing/2014/main" id="{2F564A5F-3051-A634-FB13-57F664092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6604" y="4745845"/>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38" name="Rectangle 37">
            <a:extLst>
              <a:ext uri="{FF2B5EF4-FFF2-40B4-BE49-F238E27FC236}">
                <a16:creationId xmlns:a16="http://schemas.microsoft.com/office/drawing/2014/main" id="{3AE3AF75-8A9E-7AC3-8F9D-7D4FDF83D325}"/>
              </a:ext>
            </a:extLst>
          </p:cNvPr>
          <p:cNvSpPr/>
          <p:nvPr/>
        </p:nvSpPr>
        <p:spPr>
          <a:xfrm>
            <a:off x="9494254" y="4834412"/>
            <a:ext cx="1167159"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solidFill>
              </a:rPr>
              <a:t>22%</a:t>
            </a:r>
          </a:p>
        </p:txBody>
      </p:sp>
      <p:pic>
        <p:nvPicPr>
          <p:cNvPr id="39" name="Graphic 14" descr="Mouton">
            <a:extLst>
              <a:ext uri="{FF2B5EF4-FFF2-40B4-BE49-F238E27FC236}">
                <a16:creationId xmlns:a16="http://schemas.microsoft.com/office/drawing/2014/main" id="{43A363AA-97D7-87E8-10AF-BDA18D7CEB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8835" y="5478938"/>
            <a:ext cx="713693" cy="713693"/>
          </a:xfrm>
          <a:custGeom>
            <a:avLst/>
            <a:gdLst/>
            <a:ahLst/>
            <a:cxnLst/>
            <a:rect l="l" t="t" r="r" b="b"/>
            <a:pathLst>
              <a:path w="4141760" h="4377846">
                <a:moveTo>
                  <a:pt x="0" y="0"/>
                </a:moveTo>
                <a:lnTo>
                  <a:pt x="4141760" y="0"/>
                </a:lnTo>
                <a:lnTo>
                  <a:pt x="4141760" y="4377846"/>
                </a:lnTo>
                <a:lnTo>
                  <a:pt x="0" y="4377846"/>
                </a:lnTo>
                <a:close/>
              </a:path>
            </a:pathLst>
          </a:custGeom>
        </p:spPr>
      </p:pic>
      <p:sp>
        <p:nvSpPr>
          <p:cNvPr id="40" name="Rectangle 39">
            <a:extLst>
              <a:ext uri="{FF2B5EF4-FFF2-40B4-BE49-F238E27FC236}">
                <a16:creationId xmlns:a16="http://schemas.microsoft.com/office/drawing/2014/main" id="{674805F8-C312-2BA2-4721-CFF1FCB3AE22}"/>
              </a:ext>
            </a:extLst>
          </p:cNvPr>
          <p:cNvSpPr/>
          <p:nvPr/>
        </p:nvSpPr>
        <p:spPr>
          <a:xfrm>
            <a:off x="9553222" y="5589293"/>
            <a:ext cx="1075491"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2">
                    <a:lumMod val="75000"/>
                  </a:schemeClr>
                </a:solidFill>
              </a:rPr>
              <a:t>65%</a:t>
            </a:r>
          </a:p>
        </p:txBody>
      </p:sp>
      <p:sp>
        <p:nvSpPr>
          <p:cNvPr id="41" name="ZoneTexte 40">
            <a:extLst>
              <a:ext uri="{FF2B5EF4-FFF2-40B4-BE49-F238E27FC236}">
                <a16:creationId xmlns:a16="http://schemas.microsoft.com/office/drawing/2014/main" id="{E5A61B48-88D6-22CE-14C4-89C6906DF0F0}"/>
              </a:ext>
            </a:extLst>
          </p:cNvPr>
          <p:cNvSpPr txBox="1"/>
          <p:nvPr/>
        </p:nvSpPr>
        <p:spPr>
          <a:xfrm>
            <a:off x="1672426" y="6535061"/>
            <a:ext cx="6477116" cy="307777"/>
          </a:xfrm>
          <a:prstGeom prst="rect">
            <a:avLst/>
          </a:prstGeom>
          <a:noFill/>
        </p:spPr>
        <p:txBody>
          <a:bodyPr wrap="square" rtlCol="0">
            <a:spAutoFit/>
          </a:bodyPr>
          <a:lstStyle/>
          <a:p>
            <a:r>
              <a:rPr lang="fr-FR" sz="1400" i="1" dirty="0">
                <a:effectLst/>
                <a:ea typeface="Aptos" panose="020B0004020202020204" pitchFamily="34" charset="0"/>
              </a:rPr>
              <a:t>Preliminary </a:t>
            </a:r>
            <a:r>
              <a:rPr lang="fr-FR" sz="1400" i="1" dirty="0" err="1">
                <a:effectLst/>
                <a:ea typeface="Aptos" panose="020B0004020202020204" pitchFamily="34" charset="0"/>
              </a:rPr>
              <a:t>results</a:t>
            </a:r>
            <a:r>
              <a:rPr lang="fr-FR" sz="1400" i="1" dirty="0">
                <a:effectLst/>
                <a:ea typeface="Aptos" panose="020B0004020202020204" pitchFamily="34" charset="0"/>
              </a:rPr>
              <a:t> </a:t>
            </a:r>
            <a:r>
              <a:rPr lang="fr-FR" sz="1400" i="1" dirty="0" err="1">
                <a:effectLst/>
                <a:ea typeface="Aptos" panose="020B0004020202020204" pitchFamily="34" charset="0"/>
              </a:rPr>
              <a:t>from</a:t>
            </a:r>
            <a:r>
              <a:rPr lang="fr-FR" sz="1400" i="1" dirty="0">
                <a:effectLst/>
                <a:ea typeface="Aptos" panose="020B0004020202020204" pitchFamily="34" charset="0"/>
              </a:rPr>
              <a:t> LIFE Green S</a:t>
            </a:r>
            <a:r>
              <a:rPr lang="fr-FR" sz="1400" i="1" dirty="0">
                <a:ea typeface="Aptos" panose="020B0004020202020204" pitchFamily="34" charset="0"/>
              </a:rPr>
              <a:t>heep </a:t>
            </a:r>
            <a:r>
              <a:rPr lang="fr-FR" sz="1400" i="1" dirty="0" err="1">
                <a:ea typeface="Aptos" panose="020B0004020202020204" pitchFamily="34" charset="0"/>
              </a:rPr>
              <a:t>project</a:t>
            </a:r>
            <a:r>
              <a:rPr lang="fr-FR" sz="1400" i="1" dirty="0">
                <a:ea typeface="Aptos" panose="020B0004020202020204" pitchFamily="34" charset="0"/>
              </a:rPr>
              <a:t> </a:t>
            </a:r>
            <a:r>
              <a:rPr lang="fr-FR" sz="1400" i="1" dirty="0" err="1">
                <a:ea typeface="Aptos" panose="020B0004020202020204" pitchFamily="34" charset="0"/>
              </a:rPr>
              <a:t>from</a:t>
            </a:r>
            <a:r>
              <a:rPr lang="fr-FR" sz="1400" i="1" dirty="0">
                <a:ea typeface="Aptos" panose="020B0004020202020204" pitchFamily="34" charset="0"/>
              </a:rPr>
              <a:t> 420 french </a:t>
            </a:r>
            <a:r>
              <a:rPr lang="fr-FR" sz="1400" i="1" dirty="0" err="1">
                <a:ea typeface="Aptos" panose="020B0004020202020204" pitchFamily="34" charset="0"/>
              </a:rPr>
              <a:t>sheep</a:t>
            </a:r>
            <a:r>
              <a:rPr lang="fr-FR" sz="1400" i="1" dirty="0">
                <a:ea typeface="Aptos" panose="020B0004020202020204" pitchFamily="34" charset="0"/>
              </a:rPr>
              <a:t> </a:t>
            </a:r>
            <a:r>
              <a:rPr lang="fr-FR" sz="1400" i="1" dirty="0" err="1">
                <a:ea typeface="Aptos" panose="020B0004020202020204" pitchFamily="34" charset="0"/>
              </a:rPr>
              <a:t>farms</a:t>
            </a:r>
            <a:r>
              <a:rPr lang="fr-FR" sz="1400" i="1" dirty="0">
                <a:ea typeface="Aptos" panose="020B0004020202020204" pitchFamily="34" charset="0"/>
              </a:rPr>
              <a:t> </a:t>
            </a:r>
            <a:endParaRPr lang="fr-FR" sz="1400" dirty="0"/>
          </a:p>
        </p:txBody>
      </p:sp>
      <p:pic>
        <p:nvPicPr>
          <p:cNvPr id="8" name="Image 7">
            <a:extLst>
              <a:ext uri="{FF2B5EF4-FFF2-40B4-BE49-F238E27FC236}">
                <a16:creationId xmlns:a16="http://schemas.microsoft.com/office/drawing/2014/main" id="{EF6EE93A-3ECB-E98F-9C2D-96F7353BBF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0533" y="537421"/>
            <a:ext cx="973170" cy="1028028"/>
          </a:xfrm>
          <a:prstGeom prst="rect">
            <a:avLst/>
          </a:prstGeom>
        </p:spPr>
      </p:pic>
      <p:sp>
        <p:nvSpPr>
          <p:cNvPr id="16" name="Rectangle 15">
            <a:extLst>
              <a:ext uri="{FF2B5EF4-FFF2-40B4-BE49-F238E27FC236}">
                <a16:creationId xmlns:a16="http://schemas.microsoft.com/office/drawing/2014/main" id="{6487896F-821E-FF36-CF72-55A6CF884D54}"/>
              </a:ext>
            </a:extLst>
          </p:cNvPr>
          <p:cNvSpPr/>
          <p:nvPr/>
        </p:nvSpPr>
        <p:spPr>
          <a:xfrm>
            <a:off x="2843651" y="1997057"/>
            <a:ext cx="3038893" cy="2088210"/>
          </a:xfrm>
          <a:prstGeom prst="rect">
            <a:avLst/>
          </a:prstGeom>
          <a:solidFill>
            <a:schemeClr val="accent6">
              <a:lumMod val="50000"/>
            </a:schemeClr>
          </a:solid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47F83626-4588-DD0C-8D06-1999F3891CBD}"/>
              </a:ext>
            </a:extLst>
          </p:cNvPr>
          <p:cNvSpPr txBox="1"/>
          <p:nvPr/>
        </p:nvSpPr>
        <p:spPr>
          <a:xfrm>
            <a:off x="3267783" y="2005322"/>
            <a:ext cx="2188133" cy="461665"/>
          </a:xfrm>
          <a:prstGeom prst="rect">
            <a:avLst/>
          </a:prstGeom>
          <a:noFill/>
        </p:spPr>
        <p:txBody>
          <a:bodyPr wrap="square" rtlCol="0">
            <a:spAutoFit/>
          </a:bodyPr>
          <a:lstStyle/>
          <a:p>
            <a:pPr algn="ctr"/>
            <a:r>
              <a:rPr lang="fr-FR" sz="2400" i="1" dirty="0">
                <a:solidFill>
                  <a:schemeClr val="bg1"/>
                </a:solidFill>
              </a:rPr>
              <a:t>kg C/ha</a:t>
            </a:r>
            <a:endParaRPr lang="fr-FR" sz="2800" i="1" dirty="0">
              <a:solidFill>
                <a:schemeClr val="bg1"/>
              </a:solidFill>
            </a:endParaRPr>
          </a:p>
        </p:txBody>
      </p:sp>
      <p:sp>
        <p:nvSpPr>
          <p:cNvPr id="20" name="Rectangle : coins arrondis 19">
            <a:extLst>
              <a:ext uri="{FF2B5EF4-FFF2-40B4-BE49-F238E27FC236}">
                <a16:creationId xmlns:a16="http://schemas.microsoft.com/office/drawing/2014/main" id="{5CB5BB59-F62E-326D-526E-1FC3521F8FC4}"/>
              </a:ext>
            </a:extLst>
          </p:cNvPr>
          <p:cNvSpPr/>
          <p:nvPr/>
        </p:nvSpPr>
        <p:spPr>
          <a:xfrm>
            <a:off x="2960815" y="2568020"/>
            <a:ext cx="2802070" cy="637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A3990A3A-D2A6-8051-4905-D63F59F3DF36}"/>
              </a:ext>
            </a:extLst>
          </p:cNvPr>
          <p:cNvSpPr/>
          <p:nvPr/>
        </p:nvSpPr>
        <p:spPr>
          <a:xfrm>
            <a:off x="2960815" y="3297091"/>
            <a:ext cx="2802070" cy="63747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1EAC29B7-A607-4C9C-45CE-2F30AF0EDEF1}"/>
              </a:ext>
            </a:extLst>
          </p:cNvPr>
          <p:cNvSpPr/>
          <p:nvPr/>
        </p:nvSpPr>
        <p:spPr>
          <a:xfrm>
            <a:off x="2823993" y="4332744"/>
            <a:ext cx="3058551" cy="1803560"/>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332 for </a:t>
            </a:r>
            <a:r>
              <a:rPr lang="fr-FR" sz="2400" dirty="0" err="1"/>
              <a:t>dairy</a:t>
            </a:r>
            <a:r>
              <a:rPr lang="fr-FR" sz="2400" dirty="0"/>
              <a:t> </a:t>
            </a:r>
            <a:r>
              <a:rPr lang="fr-FR" sz="2400" dirty="0" err="1"/>
              <a:t>sheep</a:t>
            </a:r>
            <a:endParaRPr lang="fr-FR" sz="2400" dirty="0"/>
          </a:p>
          <a:p>
            <a:pPr algn="ctr"/>
            <a:r>
              <a:rPr lang="fr-FR" sz="2400" dirty="0"/>
              <a:t>426 for </a:t>
            </a:r>
            <a:r>
              <a:rPr lang="fr-FR" sz="2400" dirty="0" err="1"/>
              <a:t>meat</a:t>
            </a:r>
            <a:r>
              <a:rPr lang="fr-FR" sz="2400" dirty="0"/>
              <a:t> </a:t>
            </a:r>
            <a:r>
              <a:rPr lang="fr-FR" sz="2400" dirty="0" err="1"/>
              <a:t>sheep</a:t>
            </a:r>
            <a:endParaRPr lang="fr-FR" sz="2400" dirty="0"/>
          </a:p>
          <a:p>
            <a:pPr algn="ctr"/>
            <a:r>
              <a:rPr lang="fr-FR" sz="1400" i="1" dirty="0"/>
              <a:t>(Preliminary </a:t>
            </a:r>
            <a:r>
              <a:rPr lang="fr-FR" sz="1400" i="1" dirty="0" err="1"/>
              <a:t>results</a:t>
            </a:r>
            <a:r>
              <a:rPr lang="fr-FR" sz="1400" i="1" dirty="0"/>
              <a:t> of LIFE Green Sheep </a:t>
            </a:r>
            <a:r>
              <a:rPr lang="fr-FR" sz="1400" i="1" dirty="0" err="1"/>
              <a:t>project</a:t>
            </a:r>
            <a:r>
              <a:rPr lang="fr-FR" sz="1400" i="1" dirty="0"/>
              <a:t> – All </a:t>
            </a:r>
            <a:r>
              <a:rPr lang="fr-FR" sz="1400" i="1" dirty="0" err="1"/>
              <a:t>systems</a:t>
            </a:r>
            <a:r>
              <a:rPr lang="fr-FR" sz="1400" i="1" dirty="0"/>
              <a:t>, not </a:t>
            </a:r>
            <a:r>
              <a:rPr lang="fr-FR" sz="1400" i="1" dirty="0" err="1"/>
              <a:t>only</a:t>
            </a:r>
            <a:r>
              <a:rPr lang="fr-FR" sz="1400" i="1" dirty="0"/>
              <a:t> in </a:t>
            </a:r>
            <a:r>
              <a:rPr lang="fr-FR" sz="1400" i="1" dirty="0" err="1"/>
              <a:t>mountains</a:t>
            </a:r>
            <a:r>
              <a:rPr lang="fr-FR" sz="1400" i="1" dirty="0"/>
              <a:t>, 2024)</a:t>
            </a:r>
          </a:p>
        </p:txBody>
      </p:sp>
      <p:pic>
        <p:nvPicPr>
          <p:cNvPr id="42" name="Image 41" descr="Une image contenant clipart, Graphique, Dessin au trait, illustration&#10;&#10;Description générée automatiquement">
            <a:extLst>
              <a:ext uri="{FF2B5EF4-FFF2-40B4-BE49-F238E27FC236}">
                <a16:creationId xmlns:a16="http://schemas.microsoft.com/office/drawing/2014/main" id="{C012D064-97BC-B32E-F0D4-0A59DAB06422}"/>
              </a:ext>
            </a:extLst>
          </p:cNvPr>
          <p:cNvPicPr>
            <a:picLocks noChangeAspect="1"/>
          </p:cNvPicPr>
          <p:nvPr/>
        </p:nvPicPr>
        <p:blipFill rotWithShape="1">
          <a:blip r:embed="rId9">
            <a:extLst>
              <a:ext uri="{28A0092B-C50C-407E-A947-70E740481C1C}">
                <a14:useLocalDpi xmlns:a14="http://schemas.microsoft.com/office/drawing/2010/main" val="0"/>
              </a:ext>
            </a:extLst>
          </a:blip>
          <a:srcRect l="76837" t="21563" r="3110" b="21828"/>
          <a:stretch/>
        </p:blipFill>
        <p:spPr>
          <a:xfrm>
            <a:off x="6934025" y="4781928"/>
            <a:ext cx="1578165" cy="1591800"/>
          </a:xfrm>
          <a:prstGeom prst="roundRect">
            <a:avLst>
              <a:gd name="adj" fmla="val 8594"/>
            </a:avLst>
          </a:prstGeom>
          <a:solidFill>
            <a:srgbClr val="FFFFFF">
              <a:shade val="85000"/>
            </a:srgbClr>
          </a:solidFill>
          <a:ln w="28575">
            <a:solidFill>
              <a:schemeClr val="tx1"/>
            </a:solidFill>
          </a:ln>
          <a:effectLst/>
        </p:spPr>
      </p:pic>
      <p:pic>
        <p:nvPicPr>
          <p:cNvPr id="3" name="Graphic 14" descr="Mouton">
            <a:extLst>
              <a:ext uri="{FF2B5EF4-FFF2-40B4-BE49-F238E27FC236}">
                <a16:creationId xmlns:a16="http://schemas.microsoft.com/office/drawing/2014/main" id="{CFA64D55-39A3-F1AD-F446-B7AA136BE9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6342" y="2464578"/>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6" name="Graphic 14" descr="Mouton">
            <a:extLst>
              <a:ext uri="{FF2B5EF4-FFF2-40B4-BE49-F238E27FC236}">
                <a16:creationId xmlns:a16="http://schemas.microsoft.com/office/drawing/2014/main" id="{A058E757-3A33-2795-80F9-CF226D0AF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8573" y="3197671"/>
            <a:ext cx="874603" cy="874603"/>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Rectangle 6">
            <a:extLst>
              <a:ext uri="{FF2B5EF4-FFF2-40B4-BE49-F238E27FC236}">
                <a16:creationId xmlns:a16="http://schemas.microsoft.com/office/drawing/2014/main" id="{5E29A200-FC48-206B-5899-59FF6F28E750}"/>
              </a:ext>
            </a:extLst>
          </p:cNvPr>
          <p:cNvSpPr/>
          <p:nvPr/>
        </p:nvSpPr>
        <p:spPr>
          <a:xfrm>
            <a:off x="4073176" y="2604894"/>
            <a:ext cx="1724420"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1"/>
                </a:solidFill>
              </a:rPr>
              <a:t>343 </a:t>
            </a:r>
            <a:r>
              <a:rPr lang="fr-FR" sz="1400" i="1" dirty="0">
                <a:solidFill>
                  <a:schemeClr val="accent1"/>
                </a:solidFill>
              </a:rPr>
              <a:t>(63 – 703)</a:t>
            </a:r>
            <a:endParaRPr lang="fr-FR" sz="3200" i="1" dirty="0">
              <a:solidFill>
                <a:schemeClr val="accent1"/>
              </a:solidFill>
            </a:endParaRPr>
          </a:p>
        </p:txBody>
      </p:sp>
      <p:sp>
        <p:nvSpPr>
          <p:cNvPr id="9" name="Rectangle 8">
            <a:extLst>
              <a:ext uri="{FF2B5EF4-FFF2-40B4-BE49-F238E27FC236}">
                <a16:creationId xmlns:a16="http://schemas.microsoft.com/office/drawing/2014/main" id="{33F0AB24-832A-5584-0E19-3E496F4C317A}"/>
              </a:ext>
            </a:extLst>
          </p:cNvPr>
          <p:cNvSpPr/>
          <p:nvPr/>
        </p:nvSpPr>
        <p:spPr>
          <a:xfrm>
            <a:off x="3972910" y="3359775"/>
            <a:ext cx="1824686"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2">
                    <a:lumMod val="75000"/>
                  </a:schemeClr>
                </a:solidFill>
              </a:rPr>
              <a:t>456 </a:t>
            </a:r>
            <a:r>
              <a:rPr lang="fr-FR" sz="1400" i="1" dirty="0">
                <a:solidFill>
                  <a:schemeClr val="accent2">
                    <a:lumMod val="75000"/>
                  </a:schemeClr>
                </a:solidFill>
              </a:rPr>
              <a:t>(48 – 3 342)</a:t>
            </a:r>
            <a:endParaRPr lang="fr-FR" sz="3200" i="1" dirty="0">
              <a:solidFill>
                <a:schemeClr val="accent2">
                  <a:lumMod val="75000"/>
                </a:schemeClr>
              </a:solidFill>
            </a:endParaRPr>
          </a:p>
        </p:txBody>
      </p:sp>
      <p:sp>
        <p:nvSpPr>
          <p:cNvPr id="10" name="Rectangle 9">
            <a:extLst>
              <a:ext uri="{FF2B5EF4-FFF2-40B4-BE49-F238E27FC236}">
                <a16:creationId xmlns:a16="http://schemas.microsoft.com/office/drawing/2014/main" id="{E4830D63-3401-755C-C348-17E24BB7A4E8}"/>
              </a:ext>
            </a:extLst>
          </p:cNvPr>
          <p:cNvSpPr/>
          <p:nvPr/>
        </p:nvSpPr>
        <p:spPr>
          <a:xfrm>
            <a:off x="9512040" y="2541148"/>
            <a:ext cx="1986277" cy="53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1"/>
                </a:solidFill>
              </a:rPr>
              <a:t>89% </a:t>
            </a:r>
            <a:r>
              <a:rPr lang="fr-FR" sz="1400" i="1" dirty="0">
                <a:solidFill>
                  <a:schemeClr val="accent1"/>
                </a:solidFill>
              </a:rPr>
              <a:t>(63 – 100)</a:t>
            </a:r>
            <a:endParaRPr lang="fr-FR" sz="2800" i="1" dirty="0">
              <a:solidFill>
                <a:schemeClr val="accent1"/>
              </a:solidFill>
            </a:endParaRPr>
          </a:p>
        </p:txBody>
      </p:sp>
      <p:sp>
        <p:nvSpPr>
          <p:cNvPr id="11" name="Rectangle 10">
            <a:extLst>
              <a:ext uri="{FF2B5EF4-FFF2-40B4-BE49-F238E27FC236}">
                <a16:creationId xmlns:a16="http://schemas.microsoft.com/office/drawing/2014/main" id="{DD8364BA-7B60-4DBF-951B-63512126FEE9}"/>
              </a:ext>
            </a:extLst>
          </p:cNvPr>
          <p:cNvSpPr/>
          <p:nvPr/>
        </p:nvSpPr>
        <p:spPr>
          <a:xfrm>
            <a:off x="9571008" y="3296029"/>
            <a:ext cx="1927309" cy="5503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accent2">
                    <a:lumMod val="75000"/>
                  </a:schemeClr>
                </a:solidFill>
              </a:rPr>
              <a:t>87% </a:t>
            </a:r>
            <a:r>
              <a:rPr lang="fr-FR" sz="1400" i="1" dirty="0">
                <a:solidFill>
                  <a:schemeClr val="accent2">
                    <a:lumMod val="75000"/>
                  </a:schemeClr>
                </a:solidFill>
              </a:rPr>
              <a:t>(11 – 100)</a:t>
            </a:r>
            <a:endParaRPr lang="fr-FR" sz="2800" i="1" dirty="0">
              <a:solidFill>
                <a:schemeClr val="accent2">
                  <a:lumMod val="75000"/>
                </a:schemeClr>
              </a:solidFill>
            </a:endParaRPr>
          </a:p>
        </p:txBody>
      </p:sp>
    </p:spTree>
    <p:extLst>
      <p:ext uri="{BB962C8B-B14F-4D97-AF65-F5344CB8AC3E}">
        <p14:creationId xmlns:p14="http://schemas.microsoft.com/office/powerpoint/2010/main" val="4323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10" grpId="0"/>
      <p:bldP spid="11"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7979cb-3694-4412-834b-5d5d94e0fc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0B2D20EB6D06448263A487CCA6AC23" ma:contentTypeVersion="9" ma:contentTypeDescription="Crée un document." ma:contentTypeScope="" ma:versionID="4c51aaf5bc7d8239cb85cf35ad77f6f3">
  <xsd:schema xmlns:xsd="http://www.w3.org/2001/XMLSchema" xmlns:xs="http://www.w3.org/2001/XMLSchema" xmlns:p="http://schemas.microsoft.com/office/2006/metadata/properties" xmlns:ns2="c57979cb-3694-4412-834b-5d5d94e0fcdf" targetNamespace="http://schemas.microsoft.com/office/2006/metadata/properties" ma:root="true" ma:fieldsID="6ee064be2bce00c6599ece937e29c1dc" ns2:_="">
    <xsd:import namespace="c57979cb-3694-4412-834b-5d5d94e0fcd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GenerationTime" minOccurs="0"/>
                <xsd:element ref="ns2:MediaServiceEventHashCode" minOccurs="0"/>
                <xsd:element ref="ns2:MediaServiceObjectDetectorVersion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7979cb-3694-4412-834b-5d5d94e0f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eb5c355e-ed80-4533-9a92-f7b2a1d1a8a0"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3D42DE-E558-4B65-8C9C-9F4E881390BB}">
  <ds:schemaRefs>
    <ds:schemaRef ds:uri="http://schemas.microsoft.com/sharepoint/v3/contenttype/forms"/>
  </ds:schemaRefs>
</ds:datastoreItem>
</file>

<file path=customXml/itemProps2.xml><?xml version="1.0" encoding="utf-8"?>
<ds:datastoreItem xmlns:ds="http://schemas.openxmlformats.org/officeDocument/2006/customXml" ds:itemID="{5839350C-07C3-49EF-96AB-2A0F0D37A634}">
  <ds:schemaRef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http://purl.org/dc/dcmitype/"/>
    <ds:schemaRef ds:uri="http://purl.org/dc/elements/1.1/"/>
    <ds:schemaRef ds:uri="http://schemas.microsoft.com/office/2006/documentManagement/types"/>
    <ds:schemaRef ds:uri="c57979cb-3694-4412-834b-5d5d94e0fcdf"/>
    <ds:schemaRef ds:uri="http://purl.org/dc/terms/"/>
  </ds:schemaRefs>
</ds:datastoreItem>
</file>

<file path=customXml/itemProps3.xml><?xml version="1.0" encoding="utf-8"?>
<ds:datastoreItem xmlns:ds="http://schemas.openxmlformats.org/officeDocument/2006/customXml" ds:itemID="{8021CE9F-9143-4CD9-8B91-ECA92387DB4E}">
  <ds:schemaRefs>
    <ds:schemaRef ds:uri="c57979cb-3694-4412-834b-5d5d94e0f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TM10001106[[fn=Badge]]</Template>
  <TotalTime>9049</TotalTime>
  <Words>1695</Words>
  <Application>Microsoft Office PowerPoint</Application>
  <PresentationFormat>Grand écran</PresentationFormat>
  <Paragraphs>190</Paragraphs>
  <Slides>13</Slides>
  <Notes>12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Aptos</vt:lpstr>
      <vt:lpstr>Arial</vt:lpstr>
      <vt:lpstr>Calibri</vt:lpstr>
      <vt:lpstr>Wingdings</vt:lpstr>
      <vt:lpstr>Thème Office</vt:lpstr>
      <vt:lpstr>French Mountain sheep farming :  a provider of environmental services</vt:lpstr>
      <vt:lpstr>Location of sheep farms in France </vt:lpstr>
      <vt:lpstr>A wide range of services for mountain  sheep                                                  farming</vt:lpstr>
      <vt:lpstr>How to assess these  environmental services?</vt:lpstr>
      <vt:lpstr>How to assess these  environmental services?</vt:lpstr>
      <vt:lpstr>A FR-scale sample with a diversity of rearing sheep systems located in mountain areas</vt:lpstr>
      <vt:lpstr>Which environmental services ? Focus on biodiversity conservation</vt:lpstr>
      <vt:lpstr>Which environmental services ? Focus on water quality</vt:lpstr>
      <vt:lpstr>Which environmental services ? Focus on carbon storage</vt:lpstr>
      <vt:lpstr>A higher GHG emissions offsetting  for moutain systems Ex of meat sheep farms</vt:lpstr>
      <vt:lpstr>French Mountain sheep farming :  a provider of environmental services </vt:lpstr>
      <vt:lpstr>Thanks for all French partners for these preliminary results !</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Maigret Corinne</dc:creator>
  <cp:lastModifiedBy>Caroline GUINOT</cp:lastModifiedBy>
  <cp:revision>29</cp:revision>
  <dcterms:created xsi:type="dcterms:W3CDTF">2023-02-23T09:15:26Z</dcterms:created>
  <dcterms:modified xsi:type="dcterms:W3CDTF">2024-06-29T18:38:28Z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0x010100830B2D20EB6D06448263A487CCA6AC23</vt:lpwstr>
  </property>
  <property fmtid="{D5CDD505-2E9C-101B-9397-08002B2CF9AE}" pid="3" name="MediaServiceImageTags">
    <vt:lpwstr/>
  </property>
</Properties>
</file>